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jpeg" Type="http://schemas.openxmlformats.org/officeDocument/2006/relationships/image"/><Relationship Id="rId4" Target="../media/image38.png" Type="http://schemas.openxmlformats.org/officeDocument/2006/relationships/image"/><Relationship Id="rId5" Target="../media/image39.jpe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jpeg" Type="http://schemas.openxmlformats.org/officeDocument/2006/relationships/image"/><Relationship Id="rId4" Target="../media/image47.jpeg" Type="http://schemas.openxmlformats.org/officeDocument/2006/relationships/image"/><Relationship Id="rId5" Target="../media/image48.jpeg" Type="http://schemas.openxmlformats.org/officeDocument/2006/relationships/image"/><Relationship Id="rId6" Target="../media/image49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9093" y="4827662"/>
            <a:ext cx="3373814" cy="5010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汇报人：文小库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0840" y="3516888"/>
            <a:ext cx="10110320" cy="110451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51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南京农业大学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25995" y="5328676"/>
            <a:ext cx="4540009" cy="5010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2024-02-17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059558" y="1161765"/>
            <a:ext cx="2072884" cy="2072884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6" id="6"/>
          <p:cNvGrpSpPr/>
          <p:nvPr/>
        </p:nvGrpSpPr>
        <p:grpSpPr>
          <a:xfrm rot="0">
            <a:off x="5116739" y="1218945"/>
            <a:ext cx="1958523" cy="1958523"/>
            <a:chOff x="5116739" y="1218945"/>
            <a:chExt cx="1958523" cy="1958523"/>
          </a:xfrm>
        </p:grpSpPr>
        <p:sp>
          <p:nvSpPr>
            <p:cNvPr name="Freeform 7" id="7"/>
            <p:cNvSpPr/>
            <p:nvPr/>
          </p:nvSpPr>
          <p:spPr>
            <a:xfrm rot="0">
              <a:off x="5116739" y="1218945"/>
              <a:ext cx="1958523" cy="1958523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8" id="8"/>
            <p:cNvSpPr/>
            <p:nvPr/>
          </p:nvSpPr>
          <p:spPr>
            <a:xfrm rot="0">
              <a:off x="5116739" y="1218945"/>
              <a:ext cx="1958523" cy="1958523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9" id="9"/>
            <p:cNvSpPr/>
            <p:nvPr/>
          </p:nvSpPr>
          <p:spPr>
            <a:xfrm rot="0">
              <a:off x="5253411" y="1355617"/>
              <a:ext cx="1685300" cy="1685300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0" id="10"/>
          <p:cNvSpPr/>
          <p:nvPr/>
        </p:nvSpPr>
        <p:spPr>
          <a:xfrm rot="0">
            <a:off x="5441229" y="1902429"/>
            <a:ext cx="1309543" cy="896478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name="AutoShape 11" id="11"/>
          <p:cNvSpPr/>
          <p:nvPr/>
        </p:nvSpPr>
        <p:spPr>
          <a:xfrm rot="-5400000">
            <a:off x="10070592" y="3499876"/>
            <a:ext cx="585216" cy="3657600"/>
          </a:xfrm>
          <a:prstGeom prst="round2Same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-5400000" flipV="true">
            <a:off x="1536192" y="3499876"/>
            <a:ext cx="585216" cy="3657600"/>
          </a:xfrm>
          <a:prstGeom prst="round2SameRect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2974" y="2746815"/>
            <a:ext cx="3456116" cy="3055762"/>
          </a:xfrm>
          <a:prstGeom prst="roundRect">
            <a:avLst>
              <a:gd fmla="val 12500" name="adj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name="AutoShape 3" id="3"/>
          <p:cNvSpPr/>
          <p:nvPr/>
        </p:nvSpPr>
        <p:spPr>
          <a:xfrm rot="0">
            <a:off x="4367942" y="2746815"/>
            <a:ext cx="3456116" cy="3055762"/>
          </a:xfrm>
          <a:prstGeom prst="roundRect">
            <a:avLst>
              <a:gd fmla="val 12500" name="adj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name="AutoShape 4" id="4"/>
          <p:cNvSpPr/>
          <p:nvPr/>
        </p:nvSpPr>
        <p:spPr>
          <a:xfrm rot="0">
            <a:off x="8133696" y="2746815"/>
            <a:ext cx="3456116" cy="3055762"/>
          </a:xfrm>
          <a:prstGeom prst="roundRect">
            <a:avLst>
              <a:gd fmla="val 12500" name="adj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name="AutoShape 5" id="5"/>
          <p:cNvSpPr/>
          <p:nvPr/>
        </p:nvSpPr>
        <p:spPr>
          <a:xfrm rot="-2700000" flipH="true" flipV="true">
            <a:off x="5274866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6" id="6"/>
          <p:cNvSpPr txBox="true"/>
          <p:nvPr/>
        </p:nvSpPr>
        <p:spPr>
          <a:xfrm rot="0">
            <a:off x="4583677" y="3404616"/>
            <a:ext cx="3024645" cy="321754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科研投入持续增长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13687" y="3923118"/>
            <a:ext cx="2964626" cy="158000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学校不断加大对科研的投入力度，提高科研经费使用效率。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818204" y="5524781"/>
            <a:ext cx="555593" cy="81705"/>
          </a:xfrm>
          <a:prstGeom prst="roundRect">
            <a:avLst>
              <a:gd fmla="val 12500" name="adj"/>
            </a:avLst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-2700000" flipH="true" flipV="true">
            <a:off x="1499898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0" id="10"/>
          <p:cNvSpPr txBox="true"/>
          <p:nvPr/>
        </p:nvSpPr>
        <p:spPr>
          <a:xfrm rot="0">
            <a:off x="808710" y="3404616"/>
            <a:ext cx="3024645" cy="321754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国家级科研平台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719" y="3923118"/>
            <a:ext cx="2964626" cy="158000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拥有多个国家级重点实验室、工程研究中心和科研团队，为科研创新提供有力支撑。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2043236" y="5524781"/>
            <a:ext cx="555593" cy="81705"/>
          </a:xfrm>
          <a:prstGeom prst="roundRect">
            <a:avLst>
              <a:gd fmla="val 12500" name="adj"/>
            </a:avLst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-2700000" flipH="true" flipV="true">
            <a:off x="9040620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4" id="14"/>
          <p:cNvSpPr txBox="true"/>
          <p:nvPr/>
        </p:nvSpPr>
        <p:spPr>
          <a:xfrm rot="0">
            <a:off x="8349432" y="3404616"/>
            <a:ext cx="3024645" cy="321754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创新能力不断提升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79441" y="3923118"/>
            <a:ext cx="2964626" cy="158000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鼓励师生积极参与科研创新，取得了一系列重要成果和突破。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9583957" y="5524781"/>
            <a:ext cx="555593" cy="81705"/>
          </a:xfrm>
          <a:prstGeom prst="roundRect">
            <a:avLst>
              <a:gd fmla="val 12500" name="adj"/>
            </a:avLst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2167" r="22167"/>
          <a:stretch>
            <a:fillRect/>
          </a:stretch>
        </p:blipFill>
        <p:spPr>
          <a:xfrm rot="0">
            <a:off x="1583319" y="1416742"/>
            <a:ext cx="1475427" cy="1475427"/>
          </a:xfrm>
          <a:prstGeom prst="ellipse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20917" r="20917"/>
          <a:stretch>
            <a:fillRect/>
          </a:stretch>
        </p:blipFill>
        <p:spPr>
          <a:xfrm rot="0">
            <a:off x="5358286" y="1416742"/>
            <a:ext cx="1475427" cy="1475427"/>
          </a:xfrm>
          <a:prstGeom prst="ellipse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100000"/>
          </a:blip>
          <a:srcRect l="16375" r="16375"/>
          <a:stretch>
            <a:fillRect/>
          </a:stretch>
        </p:blipFill>
        <p:spPr>
          <a:xfrm rot="0">
            <a:off x="9121095" y="1416742"/>
            <a:ext cx="1475427" cy="1475427"/>
          </a:xfrm>
          <a:prstGeom prst="ellipse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1" id="21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1" id="41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科研平台与创新能力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7375" r="7375"/>
          <a:stretch>
            <a:fillRect/>
          </a:stretch>
        </p:blipFill>
        <p:spPr>
          <a:xfrm rot="0">
            <a:off x="7092556" y="1559288"/>
            <a:ext cx="4492828" cy="4492828"/>
          </a:xfrm>
          <a:prstGeom prst="roundRect">
            <a:avLst/>
          </a:prstGeom>
        </p:spPr>
      </p:pic>
      <p:sp>
        <p:nvSpPr>
          <p:cNvPr name="Freeform 3" id="3"/>
          <p:cNvSpPr/>
          <p:nvPr/>
        </p:nvSpPr>
        <p:spPr>
          <a:xfrm rot="0">
            <a:off x="539110" y="1488377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739477" y="1370655"/>
            <a:ext cx="1111026" cy="161544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Freeform 5" id="5"/>
          <p:cNvSpPr/>
          <p:nvPr/>
        </p:nvSpPr>
        <p:spPr>
          <a:xfrm rot="0">
            <a:off x="539110" y="3205847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TextBox 6" id="6"/>
          <p:cNvSpPr txBox="true"/>
          <p:nvPr/>
        </p:nvSpPr>
        <p:spPr>
          <a:xfrm rot="0">
            <a:off x="739477" y="3088125"/>
            <a:ext cx="1111026" cy="161544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rot="0">
            <a:off x="539110" y="4984278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TextBox 8" id="8"/>
          <p:cNvSpPr txBox="true"/>
          <p:nvPr/>
        </p:nvSpPr>
        <p:spPr>
          <a:xfrm rot="0">
            <a:off x="739477" y="4866556"/>
            <a:ext cx="1111026" cy="161544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8535" y="1715158"/>
            <a:ext cx="4235703" cy="13411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近年来，南京农业大学在国内外知名学术期刊上发表了大量高质量学术论文，获得多项国家级科技奖励。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8535" y="1250513"/>
            <a:ext cx="4219575" cy="62865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科研成果丰硕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8535" y="3368732"/>
            <a:ext cx="4235703" cy="13411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学校积极推进科研成果的转化应用，与地方政府和企业开展广泛合作，推动科技创新成果服务于经济社会发展。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8535" y="2928472"/>
            <a:ext cx="4219575" cy="62865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成果转化应用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48535" y="5134585"/>
            <a:ext cx="4235703" cy="13411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加强知识产权保护和管理，维护科研人员的合法权益。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8535" y="4694325"/>
            <a:ext cx="4219575" cy="62865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知识产权保护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6" id="16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6" id="36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科研成果及转化应用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49579" y="1319127"/>
            <a:ext cx="5106411" cy="5106411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6667" r="16667" t="0"/>
          <a:stretch>
            <a:fillRect/>
          </a:stretch>
        </p:blipFill>
        <p:spPr>
          <a:xfrm rot="0">
            <a:off x="-484350" y="1584357"/>
            <a:ext cx="4575952" cy="4575952"/>
          </a:xfrm>
          <a:prstGeom prst="ellipse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935912" y="509596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4935912" y="5251464"/>
            <a:ext cx="964530" cy="682752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74571" y="4851539"/>
            <a:ext cx="5683179" cy="7315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学术交流活跃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74571" y="5341007"/>
            <a:ext cx="5486256" cy="9753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定期举办各类学术会议、研讨会和讲座，为师生提供广泛的学术交流平台。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4935912" y="181958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4935912" y="1975084"/>
            <a:ext cx="964530" cy="682752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4571" y="1538583"/>
            <a:ext cx="5683179" cy="7315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国际合作广泛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4571" y="2003667"/>
            <a:ext cx="5486256" cy="9753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南京农业大学与多个国家和地区的高校、科研机构建立了长期稳定的合作关系，开展联合研究和学术交流。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4935912" y="345777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3" id="13"/>
          <p:cNvSpPr txBox="true"/>
          <p:nvPr/>
        </p:nvSpPr>
        <p:spPr>
          <a:xfrm rot="0">
            <a:off x="4935912" y="3613274"/>
            <a:ext cx="964530" cy="682752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4571" y="3188965"/>
            <a:ext cx="5683179" cy="7315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国内合作紧密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4571" y="3666241"/>
            <a:ext cx="5486256" cy="9753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与国内其他高校、科研机构和企业保持紧密合作关系，共同推进科技创新和人才培养。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7" id="1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7" id="3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国内外合作与交流情况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教育教学改革与人才培养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18126" r="18126"/>
          <a:stretch>
            <a:fillRect/>
          </a:stretch>
        </p:blipFill>
        <p:spPr>
          <a:xfrm rot="0">
            <a:off x="6511619" y="1535300"/>
            <a:ext cx="4371748" cy="456040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623610" y="1939341"/>
            <a:ext cx="4876800" cy="134112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强调"以学生为本"，推动个性化教育，注重学生全面发展和终身学习能力的培养。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>
            <a:off x="623610" y="3270075"/>
            <a:ext cx="4876800" cy="134112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实施通识教育与专业教育相结合，拓宽学生知识面，提高综合素质。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>
            <a:off x="623610" y="4650890"/>
            <a:ext cx="4876800" cy="134112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引入现代教育技术，推广混合式教学、翻转课堂等新型教学模式，提高教学效果。</a:t>
            </a:r>
            <a:endParaRPr lang="en-US" sz="1100"/>
          </a:p>
        </p:txBody>
      </p:sp>
      <p:grpSp>
        <p:nvGrpSpPr>
          <p:cNvPr name="Group 6" id="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7" id="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8" id="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9" id="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0" id="1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1" id="1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27" id="2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教育教学理念更新及实施情况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874" y="1354848"/>
            <a:ext cx="4394883" cy="1340950"/>
            <a:chOff x="1218874" y="1354848"/>
            <a:chExt cx="4394883" cy="1340950"/>
          </a:xfrm>
        </p:grpSpPr>
        <p:sp>
          <p:nvSpPr>
            <p:cNvPr name="AutoShape 3" id="3"/>
            <p:cNvSpPr/>
            <p:nvPr/>
          </p:nvSpPr>
          <p:spPr>
            <a:xfrm rot="0">
              <a:off x="1218874" y="1354848"/>
              <a:ext cx="638766" cy="63876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TextBox 4" id="4"/>
            <p:cNvSpPr txBox="true"/>
            <p:nvPr/>
          </p:nvSpPr>
          <p:spPr>
            <a:xfrm rot="0">
              <a:off x="1218874" y="1993615"/>
              <a:ext cx="439488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调整课程设置，优化课程结构，增加选修课程比例，满足学生个性化需求。</a:t>
              </a:r>
            </a:p>
          </p:txBody>
        </p:sp>
        <p:sp>
          <p:nvSpPr>
            <p:cNvPr name="Freeform 5" id="5"/>
            <p:cNvSpPr/>
            <p:nvPr/>
          </p:nvSpPr>
          <p:spPr>
            <a:xfrm rot="0">
              <a:off x="1303561" y="1482500"/>
              <a:ext cx="469392" cy="383462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257299" y="240773"/>
                  </a:moveTo>
                  <a:lnTo>
                    <a:pt x="257299" y="258156"/>
                  </a:lnTo>
                  <a:lnTo>
                    <a:pt x="47501" y="258156"/>
                  </a:lnTo>
                  <a:lnTo>
                    <a:pt x="47501" y="240773"/>
                  </a:lnTo>
                  <a:cubicBezTo>
                    <a:pt x="47501" y="240773"/>
                    <a:pt x="43015" y="231162"/>
                    <a:pt x="67361" y="208112"/>
                  </a:cubicBezTo>
                  <a:cubicBezTo>
                    <a:pt x="91688" y="185071"/>
                    <a:pt x="88487" y="125511"/>
                    <a:pt x="88487" y="85173"/>
                  </a:cubicBezTo>
                  <a:cubicBezTo>
                    <a:pt x="88487" y="44834"/>
                    <a:pt x="145142" y="43977"/>
                    <a:pt x="145142" y="43977"/>
                  </a:cubicBezTo>
                  <a:lnTo>
                    <a:pt x="147085" y="43977"/>
                  </a:lnTo>
                  <a:cubicBezTo>
                    <a:pt x="147085" y="43996"/>
                    <a:pt x="147085" y="43701"/>
                    <a:pt x="147085" y="37424"/>
                  </a:cubicBezTo>
                  <a:cubicBezTo>
                    <a:pt x="147085" y="33395"/>
                    <a:pt x="133560" y="18802"/>
                    <a:pt x="133560" y="18802"/>
                  </a:cubicBezTo>
                  <a:lnTo>
                    <a:pt x="133360" y="9973"/>
                  </a:lnTo>
                  <a:lnTo>
                    <a:pt x="171555" y="9973"/>
                  </a:lnTo>
                  <a:lnTo>
                    <a:pt x="171298" y="19136"/>
                  </a:lnTo>
                  <a:cubicBezTo>
                    <a:pt x="171298" y="19136"/>
                    <a:pt x="156639" y="33719"/>
                    <a:pt x="156639" y="38014"/>
                  </a:cubicBezTo>
                  <a:cubicBezTo>
                    <a:pt x="156639" y="42167"/>
                    <a:pt x="156639" y="43558"/>
                    <a:pt x="156639" y="43967"/>
                  </a:cubicBezTo>
                  <a:lnTo>
                    <a:pt x="159658" y="43967"/>
                  </a:lnTo>
                  <a:cubicBezTo>
                    <a:pt x="159658" y="43967"/>
                    <a:pt x="216313" y="44825"/>
                    <a:pt x="216313" y="85163"/>
                  </a:cubicBezTo>
                  <a:cubicBezTo>
                    <a:pt x="216313" y="125501"/>
                    <a:pt x="213112" y="185071"/>
                    <a:pt x="237449" y="208121"/>
                  </a:cubicBezTo>
                  <a:cubicBezTo>
                    <a:pt x="261785" y="231172"/>
                    <a:pt x="257299" y="240773"/>
                    <a:pt x="257299" y="240773"/>
                  </a:cubicBezTo>
                  <a:close/>
                  <a:moveTo>
                    <a:pt x="176327" y="267367"/>
                  </a:moveTo>
                  <a:cubicBezTo>
                    <a:pt x="176327" y="280559"/>
                    <a:pt x="165640" y="294827"/>
                    <a:pt x="152457" y="294827"/>
                  </a:cubicBezTo>
                  <a:cubicBezTo>
                    <a:pt x="139275" y="294827"/>
                    <a:pt x="128588" y="280559"/>
                    <a:pt x="128588" y="267367"/>
                  </a:cubicBezTo>
                  <a:cubicBezTo>
                    <a:pt x="128588" y="267662"/>
                    <a:pt x="176327" y="267062"/>
                    <a:pt x="176327" y="26736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name="Group 6" id="6"/>
          <p:cNvGrpSpPr/>
          <p:nvPr/>
        </p:nvGrpSpPr>
        <p:grpSpPr>
          <a:xfrm rot="0">
            <a:off x="1218874" y="3134853"/>
            <a:ext cx="4394883" cy="1304934"/>
            <a:chOff x="1218874" y="3134853"/>
            <a:chExt cx="4394883" cy="1304934"/>
          </a:xfrm>
        </p:grpSpPr>
        <p:sp>
          <p:nvSpPr>
            <p:cNvPr name="AutoShape 7" id="7"/>
            <p:cNvSpPr/>
            <p:nvPr/>
          </p:nvSpPr>
          <p:spPr>
            <a:xfrm rot="0">
              <a:off x="1218874" y="3134853"/>
              <a:ext cx="638766" cy="63876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Freeform 8" id="8"/>
            <p:cNvSpPr/>
            <p:nvPr/>
          </p:nvSpPr>
          <p:spPr>
            <a:xfrm rot="0">
              <a:off x="1358514" y="3274494"/>
              <a:ext cx="359485" cy="359485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106680" y="259080"/>
                  </a:moveTo>
                  <a:lnTo>
                    <a:pt x="30480" y="259080"/>
                  </a:lnTo>
                  <a:cubicBezTo>
                    <a:pt x="13649" y="259080"/>
                    <a:pt x="0" y="245431"/>
                    <a:pt x="0" y="228600"/>
                  </a:cubicBezTo>
                  <a:lnTo>
                    <a:pt x="0" y="228600"/>
                  </a:lnTo>
                  <a:lnTo>
                    <a:pt x="0" y="30480"/>
                  </a:lnTo>
                  <a:cubicBezTo>
                    <a:pt x="0" y="13716"/>
                    <a:pt x="13716" y="0"/>
                    <a:pt x="30480" y="0"/>
                  </a:cubicBezTo>
                  <a:lnTo>
                    <a:pt x="274320" y="0"/>
                  </a:lnTo>
                  <a:cubicBezTo>
                    <a:pt x="291151" y="0"/>
                    <a:pt x="304800" y="13649"/>
                    <a:pt x="304800" y="30480"/>
                  </a:cubicBezTo>
                  <a:lnTo>
                    <a:pt x="304800" y="30480"/>
                  </a:lnTo>
                  <a:lnTo>
                    <a:pt x="304800" y="228600"/>
                  </a:lnTo>
                  <a:cubicBezTo>
                    <a:pt x="304800" y="245431"/>
                    <a:pt x="291151" y="259080"/>
                    <a:pt x="274320" y="259080"/>
                  </a:cubicBezTo>
                  <a:lnTo>
                    <a:pt x="274320" y="259080"/>
                  </a:lnTo>
                  <a:lnTo>
                    <a:pt x="198120" y="259080"/>
                  </a:lnTo>
                  <a:lnTo>
                    <a:pt x="259080" y="289560"/>
                  </a:lnTo>
                  <a:lnTo>
                    <a:pt x="259080" y="304800"/>
                  </a:lnTo>
                  <a:lnTo>
                    <a:pt x="45720" y="304800"/>
                  </a:lnTo>
                  <a:lnTo>
                    <a:pt x="45720" y="289560"/>
                  </a:lnTo>
                  <a:lnTo>
                    <a:pt x="106680" y="259080"/>
                  </a:lnTo>
                  <a:close/>
                  <a:moveTo>
                    <a:pt x="30480" y="30480"/>
                  </a:moveTo>
                  <a:lnTo>
                    <a:pt x="30480" y="198120"/>
                  </a:lnTo>
                  <a:lnTo>
                    <a:pt x="274320" y="198120"/>
                  </a:lnTo>
                  <a:lnTo>
                    <a:pt x="274320" y="30480"/>
                  </a:lnTo>
                  <a:lnTo>
                    <a:pt x="30480" y="3048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  <p:sp>
          <p:nvSpPr>
            <p:cNvPr name="TextBox 9" id="9"/>
            <p:cNvSpPr txBox="true"/>
            <p:nvPr/>
          </p:nvSpPr>
          <p:spPr>
            <a:xfrm rot="0">
              <a:off x="1218874" y="3737604"/>
              <a:ext cx="439488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加强专业内涵建设，突出专业特色，提高专业竞争力。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8874" y="4878843"/>
            <a:ext cx="4394883" cy="1316184"/>
            <a:chOff x="1218874" y="4878843"/>
            <a:chExt cx="4394883" cy="1316184"/>
          </a:xfrm>
        </p:grpSpPr>
        <p:sp>
          <p:nvSpPr>
            <p:cNvPr name="AutoShape 11" id="11"/>
            <p:cNvSpPr/>
            <p:nvPr/>
          </p:nvSpPr>
          <p:spPr>
            <a:xfrm rot="0">
              <a:off x="1218874" y="4878843"/>
              <a:ext cx="638766" cy="63876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Freeform 12" id="12"/>
            <p:cNvSpPr/>
            <p:nvPr/>
          </p:nvSpPr>
          <p:spPr>
            <a:xfrm rot="0">
              <a:off x="1372678" y="5037742"/>
              <a:ext cx="331158" cy="320969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91440"/>
                  </a:moveTo>
                  <a:lnTo>
                    <a:pt x="152400" y="0"/>
                  </a:lnTo>
                  <a:lnTo>
                    <a:pt x="304800" y="91440"/>
                  </a:lnTo>
                  <a:lnTo>
                    <a:pt x="304800" y="121920"/>
                  </a:lnTo>
                  <a:lnTo>
                    <a:pt x="0" y="121920"/>
                  </a:lnTo>
                  <a:lnTo>
                    <a:pt x="0" y="91440"/>
                  </a:lnTo>
                  <a:close/>
                  <a:moveTo>
                    <a:pt x="0" y="274320"/>
                  </a:moveTo>
                  <a:lnTo>
                    <a:pt x="304800" y="27432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274320"/>
                  </a:lnTo>
                  <a:close/>
                  <a:moveTo>
                    <a:pt x="30480" y="243840"/>
                  </a:moveTo>
                  <a:lnTo>
                    <a:pt x="274320" y="243840"/>
                  </a:lnTo>
                  <a:lnTo>
                    <a:pt x="274320" y="274320"/>
                  </a:lnTo>
                  <a:lnTo>
                    <a:pt x="30480" y="274320"/>
                  </a:lnTo>
                  <a:lnTo>
                    <a:pt x="30480" y="243840"/>
                  </a:lnTo>
                  <a:close/>
                  <a:moveTo>
                    <a:pt x="30480" y="121920"/>
                  </a:moveTo>
                  <a:lnTo>
                    <a:pt x="91440" y="121920"/>
                  </a:lnTo>
                  <a:lnTo>
                    <a:pt x="91440" y="243840"/>
                  </a:lnTo>
                  <a:lnTo>
                    <a:pt x="30480" y="243840"/>
                  </a:lnTo>
                  <a:lnTo>
                    <a:pt x="30480" y="121920"/>
                  </a:lnTo>
                  <a:close/>
                  <a:moveTo>
                    <a:pt x="121920" y="121920"/>
                  </a:moveTo>
                  <a:lnTo>
                    <a:pt x="182880" y="121920"/>
                  </a:lnTo>
                  <a:lnTo>
                    <a:pt x="182880" y="243840"/>
                  </a:lnTo>
                  <a:lnTo>
                    <a:pt x="121920" y="243840"/>
                  </a:lnTo>
                  <a:lnTo>
                    <a:pt x="121920" y="121920"/>
                  </a:lnTo>
                  <a:close/>
                  <a:moveTo>
                    <a:pt x="213360" y="121920"/>
                  </a:moveTo>
                  <a:lnTo>
                    <a:pt x="274320" y="121920"/>
                  </a:lnTo>
                  <a:lnTo>
                    <a:pt x="274320" y="243840"/>
                  </a:lnTo>
                  <a:lnTo>
                    <a:pt x="213360" y="243840"/>
                  </a:lnTo>
                  <a:lnTo>
                    <a:pt x="213360" y="1219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  <p:sp>
          <p:nvSpPr>
            <p:cNvPr name="TextBox 13" id="13"/>
            <p:cNvSpPr txBox="true"/>
            <p:nvPr/>
          </p:nvSpPr>
          <p:spPr>
            <a:xfrm rot="0">
              <a:off x="1218874" y="5492844"/>
              <a:ext cx="439488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推动跨学科课程建设，培养学生跨学科思维和创新能力。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17375" r="17375" t="0"/>
          <a:stretch>
            <a:fillRect/>
          </a:stretch>
        </p:blipFill>
        <p:spPr>
          <a:xfrm rot="0">
            <a:off x="6603343" y="1773672"/>
            <a:ext cx="4619078" cy="4619078"/>
          </a:xfrm>
          <a:prstGeom prst="ellipse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16792" r="16792"/>
          <a:stretch>
            <a:fillRect/>
          </a:stretch>
        </p:blipFill>
        <p:spPr>
          <a:xfrm rot="0">
            <a:off x="9353197" y="779822"/>
            <a:ext cx="2231507" cy="2231507"/>
          </a:xfrm>
          <a:prstGeom prst="ellipse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7" id="1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7" id="3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课程体系优化与专业建设举措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429970" y="1598804"/>
            <a:ext cx="3048265" cy="4557583"/>
          </a:xfrm>
          <a:prstGeom prst="roundRect">
            <a:avLst>
              <a:gd fmla="val 12098" name="adj"/>
            </a:avLst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4533906" y="1447444"/>
            <a:ext cx="3048265" cy="4708942"/>
          </a:xfrm>
          <a:prstGeom prst="roundRect">
            <a:avLst>
              <a:gd fmla="val 11601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653186" y="1689619"/>
            <a:ext cx="3048265" cy="4466767"/>
          </a:xfrm>
          <a:prstGeom prst="roundRect">
            <a:avLst>
              <a:gd fmla="val 12098" name="adj"/>
            </a:avLst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 rot="0">
            <a:off x="652455" y="1326357"/>
            <a:ext cx="3050440" cy="3050440"/>
          </a:xfrm>
          <a:prstGeom prst="round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 rot="0">
            <a:off x="4533906" y="1327357"/>
            <a:ext cx="3079664" cy="3079664"/>
          </a:xfrm>
          <a:prstGeom prst="round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 rot="0">
            <a:off x="8429970" y="1327357"/>
            <a:ext cx="3079664" cy="3079664"/>
          </a:xfrm>
          <a:prstGeom prst="round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69054" y="4543292"/>
            <a:ext cx="2822670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加强实验教学、课程设计、实习实训等实践教学环节，提高学生实践能力和创新精神。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5472" y="4543292"/>
            <a:ext cx="2822670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开展创新创业教育，鼓励学生参加各类创新创业竞赛和实践活动，培养学生创业意识和创业能力。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8990" y="4543292"/>
            <a:ext cx="2822670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与企业、科研机构等合作建立实践教学基地，拓展学生实践渠道。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实践教学环节强化及创新创业教育开展情况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789747" y="1388509"/>
            <a:ext cx="8008040" cy="126796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3467252" y="1671934"/>
            <a:ext cx="7220692" cy="702183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建立完善的教学质量监控体系，定期开展教学质量评估和专项检查，确保教学质量。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491031" y="3030193"/>
            <a:ext cx="8008040" cy="1267968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643863" y="3325809"/>
            <a:ext cx="7220692" cy="702183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实施学生学业预警和帮扶制度，关注学生学业发展，提供及时有效的帮助和支持。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t="7848" b="7848"/>
          <a:stretch>
            <a:fillRect/>
          </a:stretch>
        </p:blipFill>
        <p:spPr>
          <a:xfrm rot="0">
            <a:off x="539110" y="1388509"/>
            <a:ext cx="2256056" cy="12679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t="9076" b="9076"/>
          <a:stretch>
            <a:fillRect/>
          </a:stretch>
        </p:blipFill>
        <p:spPr>
          <a:xfrm rot="0">
            <a:off x="9486879" y="3030193"/>
            <a:ext cx="2256056" cy="1267968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2795409" y="4664094"/>
            <a:ext cx="8008040" cy="126796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3472914" y="4947518"/>
            <a:ext cx="7220692" cy="702183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建立毕业生跟踪调查机制，了解毕业生就业情况和用人单位反馈，为人才培养提供有力支撑。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t="12531" b="12531"/>
          <a:stretch>
            <a:fillRect/>
          </a:stretch>
        </p:blipFill>
        <p:spPr>
          <a:xfrm rot="0">
            <a:off x="544772" y="4664094"/>
            <a:ext cx="2256056" cy="1267968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人才培养质量监控与评估体系建立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师资队伍建设与激励机制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39855" r="39855"/>
          <a:stretch>
            <a:fillRect/>
          </a:stretch>
        </p:blipFill>
        <p:spPr>
          <a:xfrm rot="0">
            <a:off x="875314" y="1869245"/>
            <a:ext cx="2050689" cy="39164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2546" r="32546"/>
          <a:stretch>
            <a:fillRect/>
          </a:stretch>
        </p:blipFill>
        <p:spPr>
          <a:xfrm rot="0">
            <a:off x="5906740" y="1869245"/>
            <a:ext cx="2050689" cy="39164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32546" r="32546"/>
          <a:stretch>
            <a:fillRect/>
          </a:stretch>
        </p:blipFill>
        <p:spPr>
          <a:xfrm rot="0">
            <a:off x="3391027" y="1869245"/>
            <a:ext cx="2050689" cy="391643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rot="0">
            <a:off x="8503615" y="1869245"/>
            <a:ext cx="300899" cy="495300"/>
          </a:xfrm>
          <a:custGeom>
            <a:avLst/>
            <a:gdLst/>
            <a:ahLst/>
            <a:cxnLst/>
            <a:rect r="r" b="b" t="t" l="l"/>
            <a:pathLst>
              <a:path h="607851" w="369275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name="Freeform 6" id="6"/>
          <p:cNvSpPr/>
          <p:nvPr/>
        </p:nvSpPr>
        <p:spPr>
          <a:xfrm rot="0">
            <a:off x="8503615" y="4081478"/>
            <a:ext cx="334477" cy="307945"/>
          </a:xfrm>
          <a:custGeom>
            <a:avLst/>
            <a:gdLst/>
            <a:ahLst/>
            <a:cxnLst/>
            <a:rect r="r" b="b" t="t" l="l"/>
            <a:pathLst>
              <a:path h="535" w="580">
                <a:moveTo>
                  <a:pt x="164" y="525"/>
                </a:moveTo>
                <a:cubicBezTo>
                  <a:pt x="172" y="534"/>
                  <a:pt x="186" y="535"/>
                  <a:pt x="196" y="526"/>
                </a:cubicBezTo>
                <a:lnTo>
                  <a:pt x="570" y="187"/>
                </a:lnTo>
                <a:cubicBezTo>
                  <a:pt x="579" y="179"/>
                  <a:pt x="580" y="165"/>
                  <a:pt x="572" y="155"/>
                </a:cubicBezTo>
                <a:lnTo>
                  <a:pt x="475" y="49"/>
                </a:lnTo>
                <a:cubicBezTo>
                  <a:pt x="466" y="39"/>
                  <a:pt x="452" y="39"/>
                  <a:pt x="443" y="47"/>
                </a:cubicBezTo>
                <a:lnTo>
                  <a:pt x="124" y="335"/>
                </a:lnTo>
                <a:cubicBezTo>
                  <a:pt x="115" y="344"/>
                  <a:pt x="114" y="358"/>
                  <a:pt x="123" y="367"/>
                </a:cubicBezTo>
                <a:lnTo>
                  <a:pt x="175" y="425"/>
                </a:lnTo>
                <a:cubicBezTo>
                  <a:pt x="183" y="434"/>
                  <a:pt x="198" y="435"/>
                  <a:pt x="207" y="426"/>
                </a:cubicBezTo>
                <a:lnTo>
                  <a:pt x="341" y="305"/>
                </a:lnTo>
                <a:cubicBezTo>
                  <a:pt x="350" y="297"/>
                  <a:pt x="351" y="282"/>
                  <a:pt x="343" y="273"/>
                </a:cubicBezTo>
                <a:lnTo>
                  <a:pt x="327" y="256"/>
                </a:lnTo>
                <a:lnTo>
                  <a:pt x="193" y="378"/>
                </a:lnTo>
                <a:lnTo>
                  <a:pt x="172" y="354"/>
                </a:lnTo>
                <a:lnTo>
                  <a:pt x="457" y="96"/>
                </a:lnTo>
                <a:lnTo>
                  <a:pt x="523" y="169"/>
                </a:lnTo>
                <a:lnTo>
                  <a:pt x="182" y="478"/>
                </a:lnTo>
                <a:lnTo>
                  <a:pt x="58" y="340"/>
                </a:lnTo>
                <a:lnTo>
                  <a:pt x="404" y="26"/>
                </a:lnTo>
                <a:lnTo>
                  <a:pt x="389" y="10"/>
                </a:lnTo>
                <a:cubicBezTo>
                  <a:pt x="380" y="0"/>
                  <a:pt x="366" y="0"/>
                  <a:pt x="357" y="8"/>
                </a:cubicBezTo>
                <a:lnTo>
                  <a:pt x="10" y="322"/>
                </a:lnTo>
                <a:cubicBezTo>
                  <a:pt x="1" y="330"/>
                  <a:pt x="0" y="344"/>
                  <a:pt x="9" y="354"/>
                </a:cubicBezTo>
                <a:lnTo>
                  <a:pt x="164" y="525"/>
                </a:ln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8406414" y="2422663"/>
            <a:ext cx="2708275" cy="1383030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介绍南京农业大学现有师资队伍的数量、结构、学科分布等基本情况。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>
            <a:off x="8901714" y="1901965"/>
            <a:ext cx="2084387" cy="46037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师资队伍现状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>
            <a:off x="8406414" y="4525963"/>
            <a:ext cx="2708275" cy="1383030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阐述学校未来师资队伍建设的目标、任务和措施，包括优化结构、提高素质、加强团队建设等方面。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>
            <a:off x="8901714" y="4005263"/>
            <a:ext cx="2084387" cy="460375"/>
          </a:xfrm>
          <a:prstGeom prst="rect">
            <a:avLst/>
          </a:prstGeom>
          <a:noFill/>
          <a:ln/>
        </p:spPr>
        <p:txBody>
          <a:bodyPr anchor="ctr" rtlCol="false" tIns="45720" lIns="91440" bIns="45720" rIns="91440" anchorCtr="false" vert="horz" wrap="squar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发展规划</a:t>
            </a:r>
            <a:endParaRPr lang="en-US" sz="1100"/>
          </a:p>
        </p:txBody>
      </p:sp>
      <p:grpSp>
        <p:nvGrpSpPr>
          <p:cNvPr name="Group 11" id="11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师资队伍结构现状及发展规划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0625" y="386810"/>
            <a:ext cx="591788" cy="591788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3" id="3"/>
          <p:cNvGrpSpPr/>
          <p:nvPr/>
        </p:nvGrpSpPr>
        <p:grpSpPr>
          <a:xfrm rot="0">
            <a:off x="447008" y="403193"/>
            <a:ext cx="559118" cy="559118"/>
            <a:chOff x="447008" y="403193"/>
            <a:chExt cx="559118" cy="559118"/>
          </a:xfrm>
        </p:grpSpPr>
        <p:sp>
          <p:nvSpPr>
            <p:cNvPr name="Freeform 4" id="4"/>
            <p:cNvSpPr/>
            <p:nvPr/>
          </p:nvSpPr>
          <p:spPr>
            <a:xfrm rot="0">
              <a:off x="447008" y="403193"/>
              <a:ext cx="559118" cy="55911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5" id="5"/>
            <p:cNvSpPr/>
            <p:nvPr/>
          </p:nvSpPr>
          <p:spPr>
            <a:xfrm rot="0">
              <a:off x="447008" y="403193"/>
              <a:ext cx="559118" cy="55911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6" id="6"/>
            <p:cNvSpPr/>
            <p:nvPr/>
          </p:nvSpPr>
          <p:spPr>
            <a:xfrm rot="0">
              <a:off x="485966" y="442150"/>
              <a:ext cx="481013" cy="48101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AutoShape 7" id="7"/>
          <p:cNvSpPr/>
          <p:nvPr/>
        </p:nvSpPr>
        <p:spPr>
          <a:xfrm rot="0">
            <a:off x="1164506" y="974675"/>
            <a:ext cx="1973040" cy="599028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true" sz="3429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目录</a:t>
            </a:r>
            <a:endParaRPr lang="en-US" sz="1100"/>
          </a:p>
        </p:txBody>
      </p:sp>
      <p:cxnSp>
        <p:nvCxnSpPr>
          <p:cNvPr name="Connector 8" id="8"/>
          <p:cNvCxnSpPr/>
          <p:nvPr/>
        </p:nvCxnSpPr>
        <p:spPr>
          <a:xfrm>
            <a:off x="3573105" y="1261070"/>
            <a:ext cx="409171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name="TextBox 9" id="9"/>
          <p:cNvSpPr txBox="true"/>
          <p:nvPr/>
        </p:nvSpPr>
        <p:spPr>
          <a:xfrm rot="0">
            <a:off x="3591000" y="1398014"/>
            <a:ext cx="5127370" cy="3619500"/>
          </a:xfrm>
          <a:prstGeom prst="rect">
            <a:avLst/>
          </a:prstGeom>
          <a:ln/>
        </p:spPr>
        <p:txBody>
          <a:bodyPr anchor="t" rtlCol="false" lIns="95250" rIns="47625" tIns="95250" bIns="95250" anchorCtr="false" vert="horz" wrap="square">
            <a:spAutoFit/>
          </a:bodyPr>
          <a:lstStyle/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学校简介</a:t>
            </a:r>
          </a:p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学科建设与科研实力</a:t>
            </a:r>
          </a:p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教育教学改革与人才培养</a:t>
            </a:r>
          </a:p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师资队伍建设与激励机制</a:t>
            </a:r>
          </a:p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校园基础设施建设与后勤保障工作</a:t>
            </a:r>
          </a:p>
          <a:p>
            <a:pPr lvl="0" indent="-203200" marL="203200">
              <a:lnSpc>
                <a:spcPct val="150000"/>
              </a:lnSpc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学生工作、招生就业与社会声誉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587" r="587"/>
          <a:stretch>
            <a:fillRect/>
          </a:stretch>
        </p:blipFill>
        <p:spPr>
          <a:xfrm rot="0">
            <a:off x="3909691" y="1250241"/>
            <a:ext cx="7848600" cy="524827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466496" y="3766754"/>
            <a:ext cx="3974251" cy="2472718"/>
          </a:xfrm>
          <a:prstGeom prst="rect">
            <a:avLst/>
          </a:prstGeom>
          <a:solidFill>
            <a:schemeClr val="accent1">
              <a:lumMod val="75000"/>
              <a:alpha val="76862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563624" y="1824409"/>
            <a:ext cx="2936423" cy="1604591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详细说明学校对青年教师的培养计划，包括岗前培训、导师制、科研启动基金等措施。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>
            <a:off x="601724" y="4315960"/>
            <a:ext cx="3052052" cy="1604591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介绍学校引进青年教师的标准和程序，以及吸引优秀青年人才的政策和措施。</a:t>
            </a:r>
            <a:endParaRPr lang="en-US" sz="1100"/>
          </a:p>
        </p:txBody>
      </p:sp>
      <p:grpSp>
        <p:nvGrpSpPr>
          <p:cNvPr name="Group 6" id="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7" id="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8" id="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9" id="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0" id="1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1" id="1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27" id="2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青年教师培养计划和引进策略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rot="0">
            <a:off x="601724" y="3976765"/>
            <a:ext cx="2936423" cy="33919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just">
              <a:defRPr/>
            </a:pPr>
            <a:r>
              <a:rPr lang="en-US" b="true" sz="1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引进策略</a:t>
            </a:r>
            <a:endParaRPr lang="en-US" sz="1100"/>
          </a:p>
        </p:txBody>
      </p:sp>
      <p:sp>
        <p:nvSpPr>
          <p:cNvPr name="AutoShape 29" id="29"/>
          <p:cNvSpPr/>
          <p:nvPr/>
        </p:nvSpPr>
        <p:spPr>
          <a:xfrm rot="0">
            <a:off x="563624" y="1405309"/>
            <a:ext cx="2936423" cy="33919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just"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培养计划</a:t>
            </a:r>
            <a:endParaRPr lang="en-US" sz="1100"/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8883" y="1711764"/>
            <a:ext cx="4242156" cy="1454089"/>
          </a:xfrm>
          <a:prstGeom prst="roundRect">
            <a:avLst>
              <a:gd fmla="val 2049" name="adj"/>
            </a:avLst>
          </a:prstGeom>
          <a:solidFill>
            <a:schemeClr val="accent1">
              <a:alpha val="100000"/>
            </a:schemeClr>
          </a:solidFill>
          <a:ln w="25432">
            <a:solidFill>
              <a:srgbClr val="FFFFFF">
                <a:alpha val="100000"/>
              </a:srgbClr>
            </a:solidFill>
            <a:prstDash val="solid"/>
          </a:ln>
        </p:spPr>
      </p:sp>
      <p:sp>
        <p:nvSpPr>
          <p:cNvPr name="AutoShape 3" id="3"/>
          <p:cNvSpPr/>
          <p:nvPr/>
        </p:nvSpPr>
        <p:spPr>
          <a:xfrm rot="0">
            <a:off x="6996316" y="1711764"/>
            <a:ext cx="4092216" cy="1454089"/>
          </a:xfrm>
          <a:prstGeom prst="roundRect">
            <a:avLst>
              <a:gd fmla="val 2049" name="adj"/>
            </a:avLst>
          </a:prstGeom>
          <a:solidFill>
            <a:schemeClr val="accent2">
              <a:alpha val="100000"/>
            </a:schemeClr>
          </a:solidFill>
          <a:ln w="25432">
            <a:solidFill>
              <a:srgbClr val="FFFFFF">
                <a:alpha val="100000"/>
              </a:srgbClr>
            </a:solidFill>
            <a:prstDash val="solid"/>
          </a:ln>
        </p:spPr>
      </p:sp>
      <p:cxnSp>
        <p:nvCxnSpPr>
          <p:cNvPr name="Connector 4" id="4"/>
          <p:cNvCxnSpPr/>
          <p:nvPr/>
        </p:nvCxnSpPr>
        <p:spPr>
          <a:xfrm>
            <a:off x="6096000" y="3660226"/>
            <a:ext cx="0" cy="2439937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  <p:sp>
        <p:nvSpPr>
          <p:cNvPr name="AutoShape 5" id="5"/>
          <p:cNvSpPr/>
          <p:nvPr/>
        </p:nvSpPr>
        <p:spPr>
          <a:xfrm rot="0">
            <a:off x="1128883" y="3468001"/>
            <a:ext cx="4382762" cy="2756521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阐述学校引进高层次人才的政策、措施和成果，包括院士、长江学者、国家杰青等高层次人才的引进情况。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>
            <a:off x="6851043" y="3468001"/>
            <a:ext cx="4382762" cy="2756521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介绍学校在高层次人才团队建设方面取得的成果，包括创新团队、教学团队、科研团队等的建设情况。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>
            <a:off x="1128883" y="2489009"/>
            <a:ext cx="4242156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高层次人才引进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>
            <a:off x="6996316" y="2489009"/>
            <a:ext cx="4092216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团队建设成果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 rot="0">
            <a:off x="3032529" y="2003945"/>
            <a:ext cx="434864" cy="434864"/>
          </a:xfrm>
          <a:custGeom>
            <a:avLst/>
            <a:gdLst/>
            <a:ahLst/>
            <a:cxnLst/>
            <a:rect r="r" b="b" t="t" l="l"/>
            <a:pathLst>
              <a:path h="9753600" w="9753600">
                <a:moveTo>
                  <a:pt x="8367503" y="4412961"/>
                </a:moveTo>
                <a:cubicBezTo>
                  <a:pt x="8156175" y="3938286"/>
                  <a:pt x="7853813" y="3517798"/>
                  <a:pt x="7469088" y="3164500"/>
                </a:cubicBezTo>
                <a:lnTo>
                  <a:pt x="7153722" y="2875143"/>
                </a:lnTo>
                <a:cubicBezTo>
                  <a:pt x="7107121" y="2833961"/>
                  <a:pt x="7033428" y="2852385"/>
                  <a:pt x="7012836" y="2910906"/>
                </a:cubicBezTo>
                <a:lnTo>
                  <a:pt x="6871951" y="3315139"/>
                </a:lnTo>
                <a:cubicBezTo>
                  <a:pt x="6784169" y="3568732"/>
                  <a:pt x="6622692" y="3827745"/>
                  <a:pt x="6394025" y="4082422"/>
                </a:cubicBezTo>
                <a:cubicBezTo>
                  <a:pt x="6378853" y="4098678"/>
                  <a:pt x="6361513" y="4103013"/>
                  <a:pt x="6349592" y="4104097"/>
                </a:cubicBezTo>
                <a:cubicBezTo>
                  <a:pt x="6337671" y="4105181"/>
                  <a:pt x="6319247" y="4103013"/>
                  <a:pt x="6302991" y="4087841"/>
                </a:cubicBezTo>
                <a:cubicBezTo>
                  <a:pt x="6287819" y="4074836"/>
                  <a:pt x="6280233" y="4055329"/>
                  <a:pt x="6281317" y="4035822"/>
                </a:cubicBezTo>
                <a:cubicBezTo>
                  <a:pt x="6321415" y="3383415"/>
                  <a:pt x="6126343" y="2647563"/>
                  <a:pt x="5699351" y="1846682"/>
                </a:cubicBezTo>
                <a:cubicBezTo>
                  <a:pt x="5346059" y="1181271"/>
                  <a:pt x="4855121" y="662161"/>
                  <a:pt x="4241730" y="300194"/>
                </a:cubicBezTo>
                <a:lnTo>
                  <a:pt x="3794148" y="36847"/>
                </a:lnTo>
                <a:cubicBezTo>
                  <a:pt x="3735627" y="2167"/>
                  <a:pt x="3660849" y="47684"/>
                  <a:pt x="3664101" y="115959"/>
                </a:cubicBezTo>
                <a:lnTo>
                  <a:pt x="3687943" y="636151"/>
                </a:lnTo>
                <a:cubicBezTo>
                  <a:pt x="3704199" y="991615"/>
                  <a:pt x="3663017" y="1305898"/>
                  <a:pt x="3565481" y="1567078"/>
                </a:cubicBezTo>
                <a:cubicBezTo>
                  <a:pt x="3446270" y="1886778"/>
                  <a:pt x="3275041" y="2183722"/>
                  <a:pt x="3056126" y="2450320"/>
                </a:cubicBezTo>
                <a:cubicBezTo>
                  <a:pt x="2902236" y="2636723"/>
                  <a:pt x="2729922" y="2804701"/>
                  <a:pt x="2541353" y="2949922"/>
                </a:cubicBezTo>
                <a:cubicBezTo>
                  <a:pt x="2085102" y="3299967"/>
                  <a:pt x="1709046" y="3756220"/>
                  <a:pt x="1454369" y="4266658"/>
                </a:cubicBezTo>
                <a:cubicBezTo>
                  <a:pt x="1197521" y="4782512"/>
                  <a:pt x="1062057" y="5360146"/>
                  <a:pt x="1062057" y="5938857"/>
                </a:cubicBezTo>
                <a:cubicBezTo>
                  <a:pt x="1062057" y="6450379"/>
                  <a:pt x="1162843" y="6945649"/>
                  <a:pt x="1362250" y="7412736"/>
                </a:cubicBezTo>
                <a:cubicBezTo>
                  <a:pt x="1555154" y="7862486"/>
                  <a:pt x="1830423" y="8267802"/>
                  <a:pt x="2180469" y="8614601"/>
                </a:cubicBezTo>
                <a:cubicBezTo>
                  <a:pt x="2531598" y="8961395"/>
                  <a:pt x="2939082" y="9234496"/>
                  <a:pt x="3393163" y="9424149"/>
                </a:cubicBezTo>
                <a:cubicBezTo>
                  <a:pt x="3863511" y="9621393"/>
                  <a:pt x="4362031" y="9721120"/>
                  <a:pt x="4876800" y="9721120"/>
                </a:cubicBezTo>
                <a:cubicBezTo>
                  <a:pt x="5391569" y="9721120"/>
                  <a:pt x="5890089" y="9621416"/>
                  <a:pt x="6360433" y="9425261"/>
                </a:cubicBezTo>
                <a:cubicBezTo>
                  <a:pt x="6814517" y="9235608"/>
                  <a:pt x="7223085" y="8963591"/>
                  <a:pt x="7573127" y="8615712"/>
                </a:cubicBezTo>
                <a:cubicBezTo>
                  <a:pt x="7924257" y="8268917"/>
                  <a:pt x="8199526" y="7863601"/>
                  <a:pt x="8391346" y="7413848"/>
                </a:cubicBezTo>
                <a:cubicBezTo>
                  <a:pt x="8590753" y="6946759"/>
                  <a:pt x="8691540" y="6451489"/>
                  <a:pt x="8691540" y="5939968"/>
                </a:cubicBezTo>
                <a:cubicBezTo>
                  <a:pt x="8691540" y="5411106"/>
                  <a:pt x="8583166" y="4897419"/>
                  <a:pt x="8367503" y="441298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name="Freeform 10" id="10"/>
          <p:cNvSpPr/>
          <p:nvPr/>
        </p:nvSpPr>
        <p:spPr>
          <a:xfrm rot="0">
            <a:off x="8832836" y="2019632"/>
            <a:ext cx="419176" cy="419176"/>
          </a:xfrm>
          <a:custGeom>
            <a:avLst/>
            <a:gdLst/>
            <a:ahLst/>
            <a:cxnLst/>
            <a:rect r="r" b="b" t="t" l="l"/>
            <a:pathLst>
              <a:path h="9753600" w="9753600">
                <a:moveTo>
                  <a:pt x="9713690" y="5376882"/>
                </a:moveTo>
                <a:lnTo>
                  <a:pt x="8390668" y="876176"/>
                </a:lnTo>
                <a:cubicBezTo>
                  <a:pt x="8308131" y="628565"/>
                  <a:pt x="8110284" y="462277"/>
                  <a:pt x="7845680" y="462277"/>
                </a:cubicBezTo>
                <a:cubicBezTo>
                  <a:pt x="7581075" y="462277"/>
                  <a:pt x="7366236" y="611572"/>
                  <a:pt x="7283699" y="859184"/>
                </a:cubicBezTo>
                <a:lnTo>
                  <a:pt x="6407348" y="3473672"/>
                </a:lnTo>
                <a:lnTo>
                  <a:pt x="3349866" y="3473672"/>
                </a:lnTo>
                <a:lnTo>
                  <a:pt x="2473509" y="860398"/>
                </a:lnTo>
                <a:cubicBezTo>
                  <a:pt x="2390972" y="612787"/>
                  <a:pt x="2176133" y="463491"/>
                  <a:pt x="1911528" y="463491"/>
                </a:cubicBezTo>
                <a:cubicBezTo>
                  <a:pt x="1646924" y="463491"/>
                  <a:pt x="1432085" y="628565"/>
                  <a:pt x="1366540" y="877391"/>
                </a:cubicBezTo>
                <a:lnTo>
                  <a:pt x="44737" y="5376882"/>
                </a:lnTo>
                <a:cubicBezTo>
                  <a:pt x="-5029" y="5541956"/>
                  <a:pt x="61730" y="5724023"/>
                  <a:pt x="194031" y="5823553"/>
                </a:cubicBezTo>
                <a:lnTo>
                  <a:pt x="4871949" y="9331382"/>
                </a:lnTo>
                <a:lnTo>
                  <a:pt x="9565641" y="5823553"/>
                </a:lnTo>
                <a:cubicBezTo>
                  <a:pt x="9696730" y="5725237"/>
                  <a:pt x="9763487" y="5543169"/>
                  <a:pt x="9713722" y="537688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grpSp>
        <p:nvGrpSpPr>
          <p:cNvPr name="Group 11" id="11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高层次人才引进和团队建设成果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829" y="1414808"/>
            <a:ext cx="6734175" cy="8858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74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激励机制完善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3829" y="2093647"/>
            <a:ext cx="6734175" cy="1323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说明学校在完善激励机制方面的措施，包括薪酬激励、职称晋升、学术奖励等方面。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593" y="3949139"/>
            <a:ext cx="6524625" cy="8858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74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考核评价体系改革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593" y="4645945"/>
            <a:ext cx="6810375" cy="1323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介绍学校在考核评价体系改革方面的探索和实践，包括建立以质量和贡献为导向的评价体系、推行分类评价等。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84406" y="5955116"/>
            <a:ext cx="701468" cy="12299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831494" y="5955116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1514246" y="5955116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name="Connector 9" id="9"/>
          <p:cNvCxnSpPr/>
          <p:nvPr/>
        </p:nvCxnSpPr>
        <p:spPr>
          <a:xfrm>
            <a:off x="1585874" y="6029346"/>
            <a:ext cx="6181975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5000" r="25000"/>
          <a:stretch>
            <a:fillRect/>
          </a:stretch>
        </p:blipFill>
        <p:spPr>
          <a:xfrm rot="0">
            <a:off x="7803289" y="1299241"/>
            <a:ext cx="3679824" cy="4906431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52680" y="3629459"/>
            <a:ext cx="701468" cy="12299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799768" y="3629459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0">
            <a:off x="1482520" y="3629459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name="Connector 14" id="14"/>
          <p:cNvCxnSpPr/>
          <p:nvPr/>
        </p:nvCxnSpPr>
        <p:spPr>
          <a:xfrm>
            <a:off x="1554148" y="3703689"/>
            <a:ext cx="6181975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name="Group 15" id="15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6" id="16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6" id="36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激励机制完善及考核评价体系改革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校园基础设施建设与后勤保障工作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6241" y="2050477"/>
            <a:ext cx="2096760" cy="3211641"/>
          </a:xfrm>
          <a:prstGeom prst="roundRect">
            <a:avLst>
              <a:gd fmla="val 13218" name="adj"/>
            </a:avLst>
          </a:prstGeom>
          <a:solidFill>
            <a:schemeClr val="accent1">
              <a:alpha val="16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1562298" y="4664385"/>
            <a:ext cx="333292" cy="33329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6295936" y="2050477"/>
            <a:ext cx="2096760" cy="3211641"/>
          </a:xfrm>
          <a:prstGeom prst="roundRect">
            <a:avLst>
              <a:gd fmla="val 13218" name="adj"/>
            </a:avLst>
          </a:prstGeom>
          <a:solidFill>
            <a:schemeClr val="accent1">
              <a:alpha val="16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6610450" y="4664385"/>
            <a:ext cx="333292" cy="333292"/>
          </a:xfrm>
          <a:prstGeom prst="ellipse">
            <a:avLst/>
          </a:prstGeom>
          <a:solidFill>
            <a:schemeClr val="accent3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3806088" y="2050477"/>
            <a:ext cx="2096760" cy="3211641"/>
          </a:xfrm>
          <a:prstGeom prst="roundRect">
            <a:avLst>
              <a:gd fmla="val 13218" name="adj"/>
            </a:avLst>
          </a:prstGeom>
          <a:solidFill>
            <a:schemeClr val="accent1">
              <a:alpha val="1600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4125297" y="4664385"/>
            <a:ext cx="333292" cy="333292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8785783" y="2050476"/>
            <a:ext cx="2096760" cy="3211641"/>
          </a:xfrm>
          <a:prstGeom prst="roundRect">
            <a:avLst>
              <a:gd fmla="val 13218" name="adj"/>
            </a:avLst>
          </a:prstGeom>
          <a:solidFill>
            <a:schemeClr val="accent1">
              <a:alpha val="16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9104990" y="4683160"/>
            <a:ext cx="333292" cy="333292"/>
          </a:xfrm>
          <a:prstGeom prst="ellipse">
            <a:avLst/>
          </a:prstGeom>
          <a:solidFill>
            <a:schemeClr val="accent4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1540911" y="2218825"/>
            <a:ext cx="1706880" cy="43891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b="true" sz="27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>
            <a:off x="1536192" y="2731008"/>
            <a:ext cx="1706880" cy="190195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规划建设现代化教学楼、实验楼和图书馆，提升教学科研条件。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>
            <a:off x="4006374" y="2218825"/>
            <a:ext cx="1706880" cy="43891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b="true" sz="27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>
            <a:off x="6496223" y="2218825"/>
            <a:ext cx="1706880" cy="43891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b="true" sz="27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>
            <a:off x="8973551" y="2218825"/>
            <a:ext cx="1706880" cy="43891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b="true" sz="27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>
            <a:off x="4001028" y="2705321"/>
            <a:ext cx="1706880" cy="190195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实施学生宿舍、食堂等生活设施建设，改善学生生活条件。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>
            <a:off x="6490876" y="2705321"/>
            <a:ext cx="1706880" cy="190195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推进校园绿化、美化工程，打造宜居宜学的校园环境。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>
            <a:off x="8980723" y="2705321"/>
            <a:ext cx="1706880" cy="1901952"/>
          </a:xfrm>
          <a:prstGeom prst="rect">
            <a:avLst/>
          </a:prstGeom>
          <a:noFill/>
          <a:ln/>
        </p:spPr>
        <p:txBody>
          <a:bodyPr anchor="t" rtlCol="false" tIns="0" lIns="0" bIns="0" rIns="0" anchorCtr="false" vert="horz" wrap="square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加强校园安全设施建设，完善监控、消防等系统，确保校园安全稳定。</a:t>
            </a:r>
            <a:endParaRPr lang="en-US" sz="1100"/>
          </a:p>
        </p:txBody>
      </p:sp>
      <p:grpSp>
        <p:nvGrpSpPr>
          <p:cNvPr name="Group 18" id="18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9" id="19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9" id="39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校园基础设施建设规划及实施进度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18778" r="18778"/>
          <a:stretch>
            <a:fillRect/>
          </a:stretch>
        </p:blipFill>
        <p:spPr>
          <a:xfrm rot="0">
            <a:off x="6416218" y="1873250"/>
            <a:ext cx="2285143" cy="24396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6949" r="16949"/>
          <a:stretch>
            <a:fillRect/>
          </a:stretch>
        </p:blipFill>
        <p:spPr>
          <a:xfrm rot="0">
            <a:off x="705451" y="1873250"/>
            <a:ext cx="2286000" cy="2308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8724" r="18724" t="0" b="0"/>
          <a:stretch>
            <a:fillRect/>
          </a:stretch>
        </p:blipFill>
        <p:spPr>
          <a:xfrm rot="0">
            <a:off x="9265251" y="1892300"/>
            <a:ext cx="2271183" cy="24206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18783" r="18783"/>
          <a:stretch>
            <a:fillRect/>
          </a:stretch>
        </p:blipFill>
        <p:spPr>
          <a:xfrm rot="0">
            <a:off x="3571418" y="1892300"/>
            <a:ext cx="2266949" cy="242062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6416218" y="3460761"/>
            <a:ext cx="2285143" cy="74599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6416218" y="4197615"/>
            <a:ext cx="2288381" cy="2112169"/>
          </a:xfrm>
          <a:prstGeom prst="rect">
            <a:avLst/>
          </a:prstGeom>
          <a:solidFill>
            <a:schemeClr val="accent1">
              <a:lumMod val="50000"/>
              <a:alpha val="100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3571418" y="3460761"/>
            <a:ext cx="2285429" cy="852159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3571418" y="4206759"/>
            <a:ext cx="2288096" cy="2103025"/>
          </a:xfrm>
          <a:prstGeom prst="rect">
            <a:avLst/>
          </a:prstGeom>
          <a:solidFill>
            <a:schemeClr val="accent1">
              <a:lumMod val="50000"/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9265251" y="3460761"/>
            <a:ext cx="2286000" cy="745998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9265251" y="4204473"/>
            <a:ext cx="2286000" cy="2105311"/>
          </a:xfrm>
          <a:prstGeom prst="rect">
            <a:avLst/>
          </a:prstGeom>
          <a:solidFill>
            <a:schemeClr val="accent1">
              <a:lumMod val="50000"/>
              <a:alpha val="100000"/>
            </a:schemeClr>
          </a:solidFill>
          <a:ln/>
        </p:spPr>
      </p:sp>
      <p:grpSp>
        <p:nvGrpSpPr>
          <p:cNvPr name="Group 12" id="12"/>
          <p:cNvGrpSpPr/>
          <p:nvPr/>
        </p:nvGrpSpPr>
        <p:grpSpPr>
          <a:xfrm rot="0">
            <a:off x="705451" y="3460761"/>
            <a:ext cx="2286000" cy="2849023"/>
            <a:chOff x="705451" y="3460761"/>
            <a:chExt cx="2286000" cy="2849023"/>
          </a:xfrm>
        </p:grpSpPr>
        <p:sp>
          <p:nvSpPr>
            <p:cNvPr name="AutoShape 13" id="13"/>
            <p:cNvSpPr/>
            <p:nvPr/>
          </p:nvSpPr>
          <p:spPr>
            <a:xfrm rot="0">
              <a:off x="705451" y="3460761"/>
              <a:ext cx="2286000" cy="88392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705451" y="4206759"/>
              <a:ext cx="2286000" cy="2103025"/>
            </a:xfrm>
            <a:prstGeom prst="rect">
              <a:avLst/>
            </a:prstGeom>
            <a:solidFill>
              <a:schemeClr val="accent1">
                <a:lumMod val="50000"/>
                <a:alpha val="100000"/>
              </a:schemeClr>
            </a:solidFill>
            <a:ln/>
          </p:spPr>
        </p:sp>
      </p:grpSp>
      <p:sp>
        <p:nvSpPr>
          <p:cNvPr name="TextBox 15" id="15"/>
          <p:cNvSpPr txBox="true"/>
          <p:nvPr/>
        </p:nvSpPr>
        <p:spPr>
          <a:xfrm rot="0">
            <a:off x="705451" y="3461492"/>
            <a:ext cx="2287905" cy="720090"/>
          </a:xfrm>
          <a:prstGeom prst="rect">
            <a:avLst/>
          </a:prstGeom>
          <a:ln/>
        </p:spPr>
        <p:txBody>
          <a:bodyPr anchor="ctr" rtlCol="false" lIns="91440" rIns="91440" tIns="45720" bIns="45720" anchorCtr="tru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71418" y="3467100"/>
            <a:ext cx="2287905" cy="720090"/>
          </a:xfrm>
          <a:prstGeom prst="rect">
            <a:avLst/>
          </a:prstGeom>
          <a:ln/>
        </p:spPr>
        <p:txBody>
          <a:bodyPr anchor="ctr" rtlCol="false" lIns="91440" rIns="91440" tIns="45720" bIns="45720" anchorCtr="tru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65251" y="3471017"/>
            <a:ext cx="2287905" cy="720090"/>
          </a:xfrm>
          <a:prstGeom prst="rect">
            <a:avLst/>
          </a:prstGeom>
          <a:ln/>
        </p:spPr>
        <p:txBody>
          <a:bodyPr anchor="ctr" rtlCol="false" lIns="91440" rIns="91440" tIns="45720" bIns="45720" anchorCtr="tru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9" id="19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9" id="39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后勤服务保障能力提升举措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56455" y="4477571"/>
            <a:ext cx="2164942" cy="1552257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建立健全后勤服务管理体系，提高服务效率和质量。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28568" y="4477571"/>
            <a:ext cx="2164942" cy="1552257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加强后勤人员队伍建设，提升专业技能和服务意识。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466794" y="4477571"/>
            <a:ext cx="2164942" cy="1552257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推进后勤信息化建设，实现智能化、便捷化服务。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18371" y="4477571"/>
            <a:ext cx="2164942" cy="1552257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定期开展后勤服务质量评估和满意度调查，及时改进服务不足。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416218" y="3461492"/>
            <a:ext cx="2287905" cy="720090"/>
          </a:xfrm>
          <a:prstGeom prst="rect">
            <a:avLst/>
          </a:prstGeom>
          <a:ln/>
        </p:spPr>
        <p:txBody>
          <a:bodyPr anchor="ctr" rtlCol="false" lIns="91440" rIns="91440" tIns="45720" bIns="45720" anchorCtr="tru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16631" r="16631"/>
          <a:stretch>
            <a:fillRect/>
          </a:stretch>
        </p:blipFill>
        <p:spPr>
          <a:xfrm rot="0">
            <a:off x="882858" y="1563009"/>
            <a:ext cx="2465519" cy="24598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6589" r="16589"/>
          <a:stretch>
            <a:fillRect/>
          </a:stretch>
        </p:blipFill>
        <p:spPr>
          <a:xfrm rot="0">
            <a:off x="3561054" y="1563009"/>
            <a:ext cx="2465519" cy="24598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6339" r="16339"/>
          <a:stretch>
            <a:fillRect/>
          </a:stretch>
        </p:blipFill>
        <p:spPr>
          <a:xfrm rot="0">
            <a:off x="6239251" y="1563009"/>
            <a:ext cx="2465519" cy="24598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16549" r="16549"/>
          <a:stretch>
            <a:fillRect/>
          </a:stretch>
        </p:blipFill>
        <p:spPr>
          <a:xfrm rot="0">
            <a:off x="8917448" y="1563009"/>
            <a:ext cx="2465519" cy="2459823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401243" y="3336168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4079439" y="3336168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9466032" y="3336168"/>
            <a:ext cx="1368351" cy="146042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6757636" y="3336168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907981" y="5054414"/>
            <a:ext cx="2415273" cy="1117978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rmAutofit/>
          </a:bodyPr>
          <a:lstStyle/>
          <a:p>
            <a:pPr algn="ctr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推广节能节水技术和设备，降低能源消耗和用水量。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>
            <a:off x="3586178" y="5054414"/>
            <a:ext cx="2415273" cy="111823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rmAutofit/>
          </a:bodyPr>
          <a:lstStyle/>
          <a:p>
            <a:pPr algn="ctr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加强废弃物分类处理和资源回收利用，减少环境污染。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>
            <a:off x="6264374" y="5054414"/>
            <a:ext cx="2415273" cy="111823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rmAutofit/>
          </a:bodyPr>
          <a:lstStyle/>
          <a:p>
            <a:pPr algn="ctr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开展节约型校园宣传教育活动，提高师生节约意识。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>
            <a:off x="8942570" y="5054414"/>
            <a:ext cx="2415273" cy="111823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rmAutofit/>
          </a:bodyPr>
          <a:lstStyle/>
          <a:p>
            <a:pPr algn="ctr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实施绿色采购制度，优先采购环保、节能产品。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 rot="0">
            <a:off x="1431442" y="3725383"/>
            <a:ext cx="1368351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11824" y="3725383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0020" y="3725383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68217" y="3725383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9" id="19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9" id="39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节约型校园建设成果展示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4679004" y="2401236"/>
            <a:ext cx="2799547" cy="2789959"/>
          </a:xfrm>
          <a:prstGeom prst="rect">
            <a:avLst/>
          </a:prstGeom>
          <a:solidFill>
            <a:schemeClr val="lt1">
              <a:alpha val="51000"/>
            </a:schemeClr>
          </a:solidFill>
          <a:ln w="28575">
            <a:solidFill>
              <a:schemeClr val="accent2">
                <a:alpha val="51000"/>
              </a:schemeClr>
            </a:solidFill>
            <a:prstDash val="solid"/>
          </a:ln>
        </p:spPr>
      </p:sp>
      <p:sp>
        <p:nvSpPr>
          <p:cNvPr name="TextBox 3" id="3"/>
          <p:cNvSpPr txBox="true"/>
          <p:nvPr/>
        </p:nvSpPr>
        <p:spPr>
          <a:xfrm rot="0">
            <a:off x="575049" y="2110528"/>
            <a:ext cx="3324353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制定校园基础设施建设长期规划，分步实施重点项目。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 rot="0">
            <a:off x="4284507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 rot="0">
            <a:off x="6641641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 rot="0">
            <a:off x="4284507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12500" r="12500"/>
          <a:stretch>
            <a:fillRect/>
          </a:stretch>
        </p:blipFill>
        <p:spPr>
          <a:xfrm rot="0">
            <a:off x="6641641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sp>
        <p:nvSpPr>
          <p:cNvPr name="TextBox 8" id="8"/>
          <p:cNvSpPr txBox="true"/>
          <p:nvPr/>
        </p:nvSpPr>
        <p:spPr>
          <a:xfrm rot="0">
            <a:off x="653186" y="4288263"/>
            <a:ext cx="3324353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加强与地方政府和企业的合作，拓展校园建设资金来源。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3483" y="2110528"/>
            <a:ext cx="3337912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加快推进智慧校园建设，提升信息化应用水平。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1168" y="4288263"/>
            <a:ext cx="3337912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持续关注国内外高校校园建设动态，借鉴先进经验和做法。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未来发展规划和重点项目推进计划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学生工作、招生就业与社会声誉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6129" y="1918692"/>
            <a:ext cx="2109431" cy="3312038"/>
          </a:xfrm>
          <a:prstGeom prst="roundRect">
            <a:avLst>
              <a:gd fmla="val 2657" name="adj"/>
            </a:avLst>
          </a:prstGeom>
          <a:noFill/>
          <a:ln w="23813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name="AutoShape 3" id="3"/>
          <p:cNvSpPr/>
          <p:nvPr/>
        </p:nvSpPr>
        <p:spPr>
          <a:xfrm rot="0">
            <a:off x="8772777" y="1918692"/>
            <a:ext cx="2109431" cy="3312038"/>
          </a:xfrm>
          <a:prstGeom prst="roundRect">
            <a:avLst>
              <a:gd fmla="val 2657" name="adj"/>
            </a:avLst>
          </a:prstGeom>
          <a:noFill/>
          <a:ln w="23813">
            <a:solidFill>
              <a:schemeClr val="accent2">
                <a:alpha val="100000"/>
              </a:schemeClr>
            </a:solidFill>
            <a:prstDash val="solid"/>
          </a:ln>
        </p:spPr>
      </p:sp>
      <p:sp>
        <p:nvSpPr>
          <p:cNvPr name="AutoShape 4" id="4"/>
          <p:cNvSpPr/>
          <p:nvPr/>
        </p:nvSpPr>
        <p:spPr>
          <a:xfrm rot="0">
            <a:off x="6287228" y="1918692"/>
            <a:ext cx="2109431" cy="3312038"/>
          </a:xfrm>
          <a:prstGeom prst="roundRect">
            <a:avLst>
              <a:gd fmla="val 2657" name="adj"/>
            </a:avLst>
          </a:prstGeom>
          <a:noFill/>
          <a:ln w="23813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name="AutoShape 5" id="5"/>
          <p:cNvSpPr/>
          <p:nvPr/>
        </p:nvSpPr>
        <p:spPr>
          <a:xfrm rot="0">
            <a:off x="3801679" y="1918692"/>
            <a:ext cx="2109431" cy="3312038"/>
          </a:xfrm>
          <a:prstGeom prst="roundRect">
            <a:avLst>
              <a:gd fmla="val 2657" name="adj"/>
            </a:avLst>
          </a:prstGeom>
          <a:noFill/>
          <a:ln w="23813">
            <a:solidFill>
              <a:schemeClr val="accent2">
                <a:alpha val="100000"/>
              </a:schemeClr>
            </a:solidFill>
            <a:prstDash val="solid"/>
          </a:ln>
        </p:spPr>
      </p:sp>
      <p:sp>
        <p:nvSpPr>
          <p:cNvPr name="Freeform 6" id="6"/>
          <p:cNvSpPr/>
          <p:nvPr/>
        </p:nvSpPr>
        <p:spPr>
          <a:xfrm rot="0">
            <a:off x="1316129" y="1918692"/>
            <a:ext cx="2109431" cy="1073582"/>
          </a:xfrm>
          <a:custGeom>
            <a:avLst/>
            <a:gdLst/>
            <a:ahLst/>
            <a:cxnLst/>
            <a:rect r="r" b="b" t="t" l="l"/>
            <a:pathLst>
              <a:path h="1119815" w="2200939">
                <a:moveTo>
                  <a:pt x="58479" y="0"/>
                </a:moveTo>
                <a:lnTo>
                  <a:pt x="2142460" y="0"/>
                </a:lnTo>
                <a:cubicBezTo>
                  <a:pt x="2174757" y="0"/>
                  <a:pt x="2200939" y="26182"/>
                  <a:pt x="2200939" y="58479"/>
                </a:cubicBezTo>
                <a:lnTo>
                  <a:pt x="2200939" y="935665"/>
                </a:lnTo>
                <a:lnTo>
                  <a:pt x="532651" y="935665"/>
                </a:lnTo>
                <a:lnTo>
                  <a:pt x="240413" y="1119815"/>
                </a:lnTo>
                <a:lnTo>
                  <a:pt x="240413" y="935665"/>
                </a:lnTo>
                <a:lnTo>
                  <a:pt x="0" y="935665"/>
                </a:lnTo>
                <a:lnTo>
                  <a:pt x="0" y="58479"/>
                </a:lnTo>
                <a:cubicBezTo>
                  <a:pt x="0" y="26182"/>
                  <a:pt x="26182" y="0"/>
                  <a:pt x="58479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7" id="7"/>
          <p:cNvSpPr/>
          <p:nvPr/>
        </p:nvSpPr>
        <p:spPr>
          <a:xfrm rot="0">
            <a:off x="3801679" y="1918692"/>
            <a:ext cx="2109431" cy="1073582"/>
          </a:xfrm>
          <a:custGeom>
            <a:avLst/>
            <a:gdLst/>
            <a:ahLst/>
            <a:cxnLst/>
            <a:rect r="r" b="b" t="t" l="l"/>
            <a:pathLst>
              <a:path h="1119815" w="2200939">
                <a:moveTo>
                  <a:pt x="58479" y="0"/>
                </a:moveTo>
                <a:lnTo>
                  <a:pt x="2142460" y="0"/>
                </a:lnTo>
                <a:cubicBezTo>
                  <a:pt x="2174757" y="0"/>
                  <a:pt x="2200939" y="26182"/>
                  <a:pt x="2200939" y="58479"/>
                </a:cubicBezTo>
                <a:lnTo>
                  <a:pt x="2200939" y="935665"/>
                </a:lnTo>
                <a:lnTo>
                  <a:pt x="532651" y="935665"/>
                </a:lnTo>
                <a:lnTo>
                  <a:pt x="240413" y="1119815"/>
                </a:lnTo>
                <a:lnTo>
                  <a:pt x="240413" y="935665"/>
                </a:lnTo>
                <a:lnTo>
                  <a:pt x="0" y="935665"/>
                </a:lnTo>
                <a:lnTo>
                  <a:pt x="0" y="58479"/>
                </a:lnTo>
                <a:cubicBezTo>
                  <a:pt x="0" y="26182"/>
                  <a:pt x="26182" y="0"/>
                  <a:pt x="58479" y="0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6287228" y="1918692"/>
            <a:ext cx="2109431" cy="1073582"/>
          </a:xfrm>
          <a:custGeom>
            <a:avLst/>
            <a:gdLst/>
            <a:ahLst/>
            <a:cxnLst/>
            <a:rect r="r" b="b" t="t" l="l"/>
            <a:pathLst>
              <a:path h="1119815" w="2200939">
                <a:moveTo>
                  <a:pt x="58479" y="0"/>
                </a:moveTo>
                <a:lnTo>
                  <a:pt x="2142460" y="0"/>
                </a:lnTo>
                <a:cubicBezTo>
                  <a:pt x="2174757" y="0"/>
                  <a:pt x="2200939" y="26182"/>
                  <a:pt x="2200939" y="58479"/>
                </a:cubicBezTo>
                <a:lnTo>
                  <a:pt x="2200939" y="935665"/>
                </a:lnTo>
                <a:lnTo>
                  <a:pt x="532651" y="935665"/>
                </a:lnTo>
                <a:lnTo>
                  <a:pt x="240413" y="1119815"/>
                </a:lnTo>
                <a:lnTo>
                  <a:pt x="240413" y="935665"/>
                </a:lnTo>
                <a:lnTo>
                  <a:pt x="0" y="935665"/>
                </a:lnTo>
                <a:lnTo>
                  <a:pt x="0" y="58479"/>
                </a:lnTo>
                <a:cubicBezTo>
                  <a:pt x="0" y="26182"/>
                  <a:pt x="26182" y="0"/>
                  <a:pt x="58479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9" id="9"/>
          <p:cNvSpPr/>
          <p:nvPr/>
        </p:nvSpPr>
        <p:spPr>
          <a:xfrm rot="0">
            <a:off x="8772777" y="1918692"/>
            <a:ext cx="2109431" cy="1073582"/>
          </a:xfrm>
          <a:custGeom>
            <a:avLst/>
            <a:gdLst/>
            <a:ahLst/>
            <a:cxnLst/>
            <a:rect r="r" b="b" t="t" l="l"/>
            <a:pathLst>
              <a:path h="1119815" w="2200939">
                <a:moveTo>
                  <a:pt x="58479" y="0"/>
                </a:moveTo>
                <a:lnTo>
                  <a:pt x="2142460" y="0"/>
                </a:lnTo>
                <a:cubicBezTo>
                  <a:pt x="2174757" y="0"/>
                  <a:pt x="2200939" y="26182"/>
                  <a:pt x="2200939" y="58479"/>
                </a:cubicBezTo>
                <a:lnTo>
                  <a:pt x="2200939" y="935665"/>
                </a:lnTo>
                <a:lnTo>
                  <a:pt x="532651" y="935665"/>
                </a:lnTo>
                <a:lnTo>
                  <a:pt x="240413" y="1119815"/>
                </a:lnTo>
                <a:lnTo>
                  <a:pt x="240413" y="935665"/>
                </a:lnTo>
                <a:lnTo>
                  <a:pt x="0" y="935665"/>
                </a:lnTo>
                <a:lnTo>
                  <a:pt x="0" y="58479"/>
                </a:lnTo>
                <a:cubicBezTo>
                  <a:pt x="0" y="26182"/>
                  <a:pt x="26182" y="0"/>
                  <a:pt x="58479" y="0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1314687" y="2010008"/>
            <a:ext cx="2110874" cy="732795"/>
          </a:xfrm>
          <a:prstGeom prst="rect">
            <a:avLst/>
          </a:prstGeom>
          <a:noFill/>
          <a:ln/>
        </p:spPr>
        <p:txBody>
          <a:bodyPr anchor="t" rtlCol="false" tIns="47625" lIns="95250" bIns="47625" rIns="95250" anchorCtr="false" vert="horz" wrap="square">
            <a:noAutofit/>
          </a:bodyPr>
          <a:lstStyle/>
          <a:p>
            <a:pPr algn="r">
              <a:spcBef>
                <a:spcPts val="375"/>
              </a:spcBef>
              <a:defRPr/>
            </a:pPr>
            <a:r>
              <a:rPr lang="en-US" b="true" sz="40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>
            <a:off x="3801679" y="2039805"/>
            <a:ext cx="2110874" cy="732795"/>
          </a:xfrm>
          <a:prstGeom prst="rect">
            <a:avLst/>
          </a:prstGeom>
          <a:noFill/>
          <a:ln/>
        </p:spPr>
        <p:txBody>
          <a:bodyPr anchor="t" rtlCol="false" tIns="47625" lIns="95250" bIns="47625" rIns="95250" anchorCtr="false" vert="horz" wrap="square">
            <a:noAutofit/>
          </a:bodyPr>
          <a:lstStyle/>
          <a:p>
            <a:pPr algn="r">
              <a:spcBef>
                <a:spcPts val="375"/>
              </a:spcBef>
              <a:defRPr/>
            </a:pPr>
            <a:r>
              <a:rPr lang="en-US" b="true" sz="40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>
            <a:off x="6276655" y="2039805"/>
            <a:ext cx="2110874" cy="732795"/>
          </a:xfrm>
          <a:prstGeom prst="rect">
            <a:avLst/>
          </a:prstGeom>
          <a:noFill/>
          <a:ln/>
        </p:spPr>
        <p:txBody>
          <a:bodyPr anchor="t" rtlCol="false" tIns="47625" lIns="95250" bIns="47625" rIns="95250" anchorCtr="false" vert="horz" wrap="square">
            <a:noAutofit/>
          </a:bodyPr>
          <a:lstStyle/>
          <a:p>
            <a:pPr algn="r">
              <a:spcBef>
                <a:spcPts val="375"/>
              </a:spcBef>
              <a:defRPr/>
            </a:pPr>
            <a:r>
              <a:rPr lang="en-US" b="true" sz="40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>
            <a:off x="8772777" y="2039805"/>
            <a:ext cx="2110874" cy="732795"/>
          </a:xfrm>
          <a:prstGeom prst="rect">
            <a:avLst/>
          </a:prstGeom>
          <a:noFill/>
          <a:ln/>
        </p:spPr>
        <p:txBody>
          <a:bodyPr anchor="t" rtlCol="false" tIns="47625" lIns="95250" bIns="47625" rIns="95250" anchorCtr="false" vert="horz" wrap="square">
            <a:noAutofit/>
          </a:bodyPr>
          <a:lstStyle/>
          <a:p>
            <a:pPr algn="r">
              <a:spcBef>
                <a:spcPts val="375"/>
              </a:spcBef>
              <a:defRPr/>
            </a:pPr>
            <a:r>
              <a:rPr lang="en-US" b="true" sz="40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>
            <a:off x="1396520" y="3463569"/>
            <a:ext cx="1950720" cy="16581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定期举办各类学术讲座、科技竞赛，激发学生创新思维和实践能力。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>
            <a:off x="1316129" y="3011285"/>
            <a:ext cx="2109431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学术科技活动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>
            <a:off x="3882070" y="3444558"/>
            <a:ext cx="1950720" cy="16581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开展丰富多彩的文艺演出、书画比赛等，提升学生艺术素养和审美情趣。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>
            <a:off x="3801679" y="2992274"/>
            <a:ext cx="2110874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文化艺术活动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>
            <a:off x="6358113" y="3444558"/>
            <a:ext cx="1950720" cy="16581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组织学生参与志愿服务、社会调研等，增强学生社会责任感和实践能力。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>
            <a:off x="6287228" y="2992274"/>
            <a:ext cx="2109431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社会实践活动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>
            <a:off x="8843662" y="3444558"/>
            <a:ext cx="1950720" cy="16581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举办各类体育赛事和运动会，培养学生团队协作精神和体育竞技能力。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>
            <a:off x="8772777" y="2992274"/>
            <a:ext cx="2109431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体育活动</a:t>
            </a:r>
            <a:endParaRPr lang="en-US" sz="1100"/>
          </a:p>
        </p:txBody>
      </p:sp>
      <p:grpSp>
        <p:nvGrpSpPr>
          <p:cNvPr name="Group 22" id="22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3" id="23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1" id="41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2" id="42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3" id="43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学生工作特色活动开展情况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学校简介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138835" y="1977064"/>
            <a:ext cx="72330" cy="7233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7816433" y="1969991"/>
            <a:ext cx="72330" cy="7233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4138835" y="4303295"/>
            <a:ext cx="72330" cy="7233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7816433" y="4303295"/>
            <a:ext cx="72330" cy="7233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Freeform 6" id="6"/>
          <p:cNvSpPr/>
          <p:nvPr/>
        </p:nvSpPr>
        <p:spPr>
          <a:xfrm rot="0">
            <a:off x="6228892" y="4370070"/>
            <a:ext cx="1623706" cy="976801"/>
          </a:xfrm>
          <a:custGeom>
            <a:avLst/>
            <a:gdLst/>
            <a:ahLst/>
            <a:cxnLst/>
            <a:rect r="r" b="b" t="t" l="l"/>
            <a:pathLst>
              <a:path h="884238" w="1736725">
                <a:moveTo>
                  <a:pt x="0" y="884238"/>
                </a:moveTo>
                <a:lnTo>
                  <a:pt x="1736725" y="884238"/>
                </a:lnTo>
                <a:lnTo>
                  <a:pt x="1736725" y="0"/>
                </a:lnTo>
              </a:path>
            </a:pathLst>
          </a:custGeom>
          <a:noFill/>
          <a:ln w="9525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Freeform 7" id="7"/>
          <p:cNvSpPr/>
          <p:nvPr/>
        </p:nvSpPr>
        <p:spPr>
          <a:xfrm rot="0">
            <a:off x="4173874" y="4336835"/>
            <a:ext cx="865272" cy="168353"/>
          </a:xfrm>
          <a:custGeom>
            <a:avLst/>
            <a:gdLst/>
            <a:ahLst/>
            <a:cxnLst/>
            <a:rect r="r" b="b" t="t" l="l"/>
            <a:pathLst>
              <a:path h="301625" w="1819275">
                <a:moveTo>
                  <a:pt x="1819275" y="301625"/>
                </a:moveTo>
                <a:lnTo>
                  <a:pt x="0" y="30162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Freeform 8" id="8"/>
          <p:cNvSpPr/>
          <p:nvPr/>
        </p:nvSpPr>
        <p:spPr>
          <a:xfrm rot="0">
            <a:off x="4189230" y="2014654"/>
            <a:ext cx="1667161" cy="416135"/>
          </a:xfrm>
          <a:custGeom>
            <a:avLst/>
            <a:gdLst/>
            <a:ahLst/>
            <a:cxnLst/>
            <a:rect r="r" b="b" t="t" l="l"/>
            <a:pathLst>
              <a:path h="673100" w="1803400">
                <a:moveTo>
                  <a:pt x="1803400" y="673100"/>
                </a:moveTo>
                <a:lnTo>
                  <a:pt x="1803400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Freeform 9" id="9"/>
          <p:cNvSpPr/>
          <p:nvPr/>
        </p:nvSpPr>
        <p:spPr>
          <a:xfrm rot="0">
            <a:off x="6679700" y="2014653"/>
            <a:ext cx="1172899" cy="1487049"/>
          </a:xfrm>
          <a:custGeom>
            <a:avLst/>
            <a:gdLst/>
            <a:ahLst/>
            <a:cxnLst/>
            <a:rect r="r" b="b" t="t" l="l"/>
            <a:pathLst>
              <a:path h="884238" w="1736725">
                <a:moveTo>
                  <a:pt x="0" y="884238"/>
                </a:moveTo>
                <a:lnTo>
                  <a:pt x="1736725" y="884238"/>
                </a:lnTo>
                <a:lnTo>
                  <a:pt x="1736725" y="0"/>
                </a:lnTo>
              </a:path>
            </a:pathLst>
          </a:custGeom>
          <a:noFill/>
          <a:ln w="9525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Freeform 10" id="10"/>
          <p:cNvSpPr/>
          <p:nvPr/>
        </p:nvSpPr>
        <p:spPr>
          <a:xfrm rot="0">
            <a:off x="5629398" y="1949322"/>
            <a:ext cx="840064" cy="1073321"/>
          </a:xfrm>
          <a:custGeom>
            <a:avLst/>
            <a:gdLst/>
            <a:ahLst/>
            <a:cxnLst/>
            <a:rect r="r" b="b" t="t" l="l"/>
            <a:pathLst>
              <a:path h="1097009" w="1774574">
                <a:moveTo>
                  <a:pt x="887287" y="0"/>
                </a:moveTo>
                <a:lnTo>
                  <a:pt x="1774574" y="1097009"/>
                </a:lnTo>
                <a:lnTo>
                  <a:pt x="0" y="1097009"/>
                </a:lnTo>
                <a:lnTo>
                  <a:pt x="887287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/>
        </p:spPr>
      </p:sp>
      <p:sp>
        <p:nvSpPr>
          <p:cNvPr name="Freeform 11" id="11"/>
          <p:cNvSpPr/>
          <p:nvPr/>
        </p:nvSpPr>
        <p:spPr>
          <a:xfrm rot="0">
            <a:off x="5281069" y="3155633"/>
            <a:ext cx="1536722" cy="757109"/>
          </a:xfrm>
          <a:custGeom>
            <a:avLst/>
            <a:gdLst/>
            <a:ahLst/>
            <a:cxnLst/>
            <a:rect r="r" b="b" t="t" l="l"/>
            <a:pathLst>
              <a:path h="773818" w="3246216">
                <a:moveTo>
                  <a:pt x="625883" y="0"/>
                </a:moveTo>
                <a:lnTo>
                  <a:pt x="2620333" y="0"/>
                </a:lnTo>
                <a:lnTo>
                  <a:pt x="3246216" y="773818"/>
                </a:lnTo>
                <a:lnTo>
                  <a:pt x="0" y="773818"/>
                </a:lnTo>
                <a:lnTo>
                  <a:pt x="625883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/>
        </p:spPr>
      </p:sp>
      <p:sp>
        <p:nvSpPr>
          <p:cNvPr name="Freeform 12" id="12"/>
          <p:cNvSpPr/>
          <p:nvPr/>
        </p:nvSpPr>
        <p:spPr>
          <a:xfrm rot="0">
            <a:off x="4932740" y="4045732"/>
            <a:ext cx="2233381" cy="757108"/>
          </a:xfrm>
          <a:custGeom>
            <a:avLst/>
            <a:gdLst/>
            <a:ahLst/>
            <a:cxnLst/>
            <a:rect r="r" b="b" t="t" l="l"/>
            <a:pathLst>
              <a:path h="773817" w="4717856">
                <a:moveTo>
                  <a:pt x="625882" y="0"/>
                </a:moveTo>
                <a:lnTo>
                  <a:pt x="4091974" y="0"/>
                </a:lnTo>
                <a:lnTo>
                  <a:pt x="4717856" y="773817"/>
                </a:lnTo>
                <a:lnTo>
                  <a:pt x="0" y="773817"/>
                </a:lnTo>
                <a:lnTo>
                  <a:pt x="625882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/>
        </p:spPr>
      </p:sp>
      <p:sp>
        <p:nvSpPr>
          <p:cNvPr name="Freeform 13" id="13"/>
          <p:cNvSpPr/>
          <p:nvPr/>
        </p:nvSpPr>
        <p:spPr>
          <a:xfrm rot="0">
            <a:off x="4537832" y="4935828"/>
            <a:ext cx="3023197" cy="876135"/>
          </a:xfrm>
          <a:custGeom>
            <a:avLst/>
            <a:gdLst/>
            <a:ahLst/>
            <a:cxnLst/>
            <a:rect r="r" b="b" t="t" l="l"/>
            <a:pathLst>
              <a:path h="895470" w="6386287">
                <a:moveTo>
                  <a:pt x="724278" y="0"/>
                </a:moveTo>
                <a:lnTo>
                  <a:pt x="5662010" y="0"/>
                </a:lnTo>
                <a:lnTo>
                  <a:pt x="6386287" y="895470"/>
                </a:lnTo>
                <a:lnTo>
                  <a:pt x="0" y="895470"/>
                </a:lnTo>
                <a:lnTo>
                  <a:pt x="724278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5629398" y="2448724"/>
            <a:ext cx="840064" cy="477774"/>
          </a:xfrm>
          <a:prstGeom prst="rect">
            <a:avLst/>
          </a:prstGeom>
          <a:noFill/>
          <a:ln/>
        </p:spPr>
        <p:txBody>
          <a:bodyPr anchor="ctr" rtlCol="false" tIns="57150" lIns="114300" bIns="57150" rIns="114300" anchorCtr="false" vert="horz" wrap="square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true" sz="2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>
            <a:off x="5445167" y="3298956"/>
            <a:ext cx="1208526" cy="477774"/>
          </a:xfrm>
          <a:prstGeom prst="rect">
            <a:avLst/>
          </a:prstGeom>
          <a:noFill/>
          <a:ln/>
        </p:spPr>
        <p:txBody>
          <a:bodyPr anchor="ctr" rtlCol="false" tIns="57150" lIns="114300" bIns="57150" rIns="114300" anchorCtr="false" vert="horz" wrap="square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true" sz="2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>
            <a:off x="5445167" y="4180884"/>
            <a:ext cx="1208526" cy="477774"/>
          </a:xfrm>
          <a:prstGeom prst="rect">
            <a:avLst/>
          </a:prstGeom>
          <a:noFill/>
          <a:ln/>
        </p:spPr>
        <p:txBody>
          <a:bodyPr anchor="ctr" rtlCol="false" tIns="57150" lIns="114300" bIns="57150" rIns="114300" anchorCtr="false" vert="horz" wrap="square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true" sz="27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>
            <a:off x="5445167" y="5130220"/>
            <a:ext cx="1208526" cy="477774"/>
          </a:xfrm>
          <a:prstGeom prst="rect">
            <a:avLst/>
          </a:prstGeom>
          <a:noFill/>
          <a:ln/>
        </p:spPr>
        <p:txBody>
          <a:bodyPr anchor="ctr" rtlCol="false" tIns="57150" lIns="114300" bIns="57150" rIns="114300" anchorCtr="false" vert="horz" wrap="square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true" sz="2775">
                <a:solidFill>
                  <a:srgbClr val="FD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en-US" sz="1100"/>
          </a:p>
        </p:txBody>
      </p:sp>
      <p:cxnSp>
        <p:nvCxnSpPr>
          <p:cNvPr name="Connector 18" id="18"/>
          <p:cNvCxnSpPr/>
          <p:nvPr/>
        </p:nvCxnSpPr>
        <p:spPr>
          <a:xfrm flipH="true">
            <a:off x="1171596" y="3658813"/>
            <a:ext cx="2694606" cy="0"/>
          </a:xfrm>
          <a:prstGeom prst="line">
            <a:avLst/>
          </a:prstGeom>
          <a:ln w="12700">
            <a:solidFill>
              <a:schemeClr val="lt1">
                <a:lumMod val="85000"/>
              </a:schemeClr>
            </a:solidFill>
            <a:prstDash val="dash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sp>
        <p:nvSpPr>
          <p:cNvPr name="AutoShape 19" id="19"/>
          <p:cNvSpPr/>
          <p:nvPr/>
        </p:nvSpPr>
        <p:spPr>
          <a:xfrm rot="0">
            <a:off x="1109567" y="1496662"/>
            <a:ext cx="2877312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招生政策调整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>
            <a:off x="1109567" y="1890299"/>
            <a:ext cx="2877312" cy="146304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根据国家和地方政策，适时调整招生计划、专业设置和录取标准等。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>
            <a:off x="1109567" y="4163029"/>
            <a:ext cx="2877312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生源质量评估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 rot="0">
            <a:off x="1109567" y="4556666"/>
            <a:ext cx="2877312" cy="146304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通过调查问卷、新生入学测试等方式，评估新生综合素质和适应能力。</a:t>
            </a:r>
            <a:endParaRPr lang="en-US" sz="1100"/>
          </a:p>
        </p:txBody>
      </p:sp>
      <p:cxnSp>
        <p:nvCxnSpPr>
          <p:cNvPr name="Connector 23" id="23"/>
          <p:cNvCxnSpPr/>
          <p:nvPr/>
        </p:nvCxnSpPr>
        <p:spPr>
          <a:xfrm flipH="true">
            <a:off x="8267150" y="3658813"/>
            <a:ext cx="2694606" cy="0"/>
          </a:xfrm>
          <a:prstGeom prst="line">
            <a:avLst/>
          </a:prstGeom>
          <a:ln w="12700">
            <a:solidFill>
              <a:schemeClr val="lt1">
                <a:lumMod val="85000"/>
              </a:schemeClr>
            </a:solidFill>
            <a:prstDash val="dash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sp>
        <p:nvSpPr>
          <p:cNvPr name="AutoShape 24" id="24"/>
          <p:cNvSpPr/>
          <p:nvPr/>
        </p:nvSpPr>
        <p:spPr>
          <a:xfrm rot="0">
            <a:off x="8205121" y="1496662"/>
            <a:ext cx="2877312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录取结果分析</a:t>
            </a:r>
            <a:endParaRPr lang="en-US" sz="1100"/>
          </a:p>
        </p:txBody>
      </p:sp>
      <p:sp>
        <p:nvSpPr>
          <p:cNvPr name="AutoShape 25" id="25"/>
          <p:cNvSpPr/>
          <p:nvPr/>
        </p:nvSpPr>
        <p:spPr>
          <a:xfrm rot="0">
            <a:off x="8205121" y="1890299"/>
            <a:ext cx="2877312" cy="146304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对每年录取新生的成绩、专业志愿、地域分布等进行分析，为招生工作提供数据支持。</a:t>
            </a:r>
            <a:endParaRPr lang="en-US" sz="1100"/>
          </a:p>
        </p:txBody>
      </p:sp>
      <p:sp>
        <p:nvSpPr>
          <p:cNvPr name="AutoShape 26" id="26"/>
          <p:cNvSpPr/>
          <p:nvPr/>
        </p:nvSpPr>
        <p:spPr>
          <a:xfrm rot="0">
            <a:off x="8205121" y="4163029"/>
            <a:ext cx="2877312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spcBef>
                <a:spcPts val="375"/>
              </a:spcBef>
              <a:defRPr/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招生宣传策略</a:t>
            </a:r>
            <a:endParaRPr lang="en-US" sz="1100"/>
          </a:p>
        </p:txBody>
      </p:sp>
      <p:sp>
        <p:nvSpPr>
          <p:cNvPr name="AutoShape 27" id="27"/>
          <p:cNvSpPr/>
          <p:nvPr/>
        </p:nvSpPr>
        <p:spPr>
          <a:xfrm rot="0">
            <a:off x="8205121" y="4556666"/>
            <a:ext cx="2877312" cy="146304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制定有效的招生宣传方案，提高学校知名度和吸引力。</a:t>
            </a:r>
            <a:endParaRPr lang="en-US" sz="1100"/>
          </a:p>
        </p:txBody>
      </p:sp>
      <p:grpSp>
        <p:nvGrpSpPr>
          <p:cNvPr name="Group 28" id="28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9" id="29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1" id="41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2" id="42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3" id="43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44" id="44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45" id="45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6" id="46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7" id="47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8" id="48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9" id="49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招生政策调整及录取结果分析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18542" r="18542"/>
          <a:stretch>
            <a:fillRect/>
          </a:stretch>
        </p:blipFill>
        <p:spPr>
          <a:xfrm rot="0">
            <a:off x="4289936" y="1498289"/>
            <a:ext cx="3861422" cy="3861422"/>
          </a:xfrm>
          <a:prstGeom prst="diamond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972" y="1608799"/>
            <a:ext cx="5067193" cy="1224567"/>
            <a:chOff x="44972" y="1608799"/>
            <a:chExt cx="5067193" cy="1224567"/>
          </a:xfrm>
        </p:grpSpPr>
        <p:sp>
          <p:nvSpPr>
            <p:cNvPr name="AutoShape 4" id="4"/>
            <p:cNvSpPr/>
            <p:nvPr/>
          </p:nvSpPr>
          <p:spPr>
            <a:xfrm rot="0">
              <a:off x="4429413" y="1744054"/>
              <a:ext cx="682752" cy="682752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name="TextBox 5" id="5"/>
            <p:cNvSpPr txBox="true"/>
            <p:nvPr/>
          </p:nvSpPr>
          <p:spPr>
            <a:xfrm rot="0">
              <a:off x="216800" y="2131183"/>
              <a:ext cx="390583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开设职业生涯规划、求职技巧等就业指导课程，帮助学生提高就业竞争力。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972" y="1608799"/>
              <a:ext cx="4521094" cy="398526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ctr">
                <a:lnSpc>
                  <a:spcPct val="77000"/>
                </a:lnSpc>
              </a:pPr>
              <a:r>
                <a:rPr lang="en-US" b="true" sz="23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就业指导课程</a:t>
              </a:r>
            </a:p>
          </p:txBody>
        </p:sp>
        <p:sp>
          <p:nvSpPr>
            <p:cNvPr name="Freeform 7" id="7"/>
            <p:cNvSpPr/>
            <p:nvPr/>
          </p:nvSpPr>
          <p:spPr>
            <a:xfrm rot="0">
              <a:off x="4566065" y="1914535"/>
              <a:ext cx="418083" cy="363887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257299" y="240773"/>
                  </a:moveTo>
                  <a:lnTo>
                    <a:pt x="257299" y="258156"/>
                  </a:lnTo>
                  <a:lnTo>
                    <a:pt x="47501" y="258156"/>
                  </a:lnTo>
                  <a:lnTo>
                    <a:pt x="47501" y="240773"/>
                  </a:lnTo>
                  <a:cubicBezTo>
                    <a:pt x="47501" y="240773"/>
                    <a:pt x="43015" y="231162"/>
                    <a:pt x="67361" y="208112"/>
                  </a:cubicBezTo>
                  <a:cubicBezTo>
                    <a:pt x="91688" y="185071"/>
                    <a:pt x="88487" y="125511"/>
                    <a:pt x="88487" y="85173"/>
                  </a:cubicBezTo>
                  <a:cubicBezTo>
                    <a:pt x="88487" y="44834"/>
                    <a:pt x="145142" y="43977"/>
                    <a:pt x="145142" y="43977"/>
                  </a:cubicBezTo>
                  <a:lnTo>
                    <a:pt x="147085" y="43977"/>
                  </a:lnTo>
                  <a:cubicBezTo>
                    <a:pt x="147085" y="43996"/>
                    <a:pt x="147085" y="43701"/>
                    <a:pt x="147085" y="37424"/>
                  </a:cubicBezTo>
                  <a:cubicBezTo>
                    <a:pt x="147085" y="33395"/>
                    <a:pt x="133560" y="18802"/>
                    <a:pt x="133560" y="18802"/>
                  </a:cubicBezTo>
                  <a:lnTo>
                    <a:pt x="133360" y="9973"/>
                  </a:lnTo>
                  <a:lnTo>
                    <a:pt x="171555" y="9973"/>
                  </a:lnTo>
                  <a:lnTo>
                    <a:pt x="171298" y="19136"/>
                  </a:lnTo>
                  <a:cubicBezTo>
                    <a:pt x="171298" y="19136"/>
                    <a:pt x="156639" y="33719"/>
                    <a:pt x="156639" y="38014"/>
                  </a:cubicBezTo>
                  <a:cubicBezTo>
                    <a:pt x="156639" y="42167"/>
                    <a:pt x="156639" y="43558"/>
                    <a:pt x="156639" y="43967"/>
                  </a:cubicBezTo>
                  <a:lnTo>
                    <a:pt x="159658" y="43967"/>
                  </a:lnTo>
                  <a:cubicBezTo>
                    <a:pt x="159658" y="43967"/>
                    <a:pt x="216313" y="44825"/>
                    <a:pt x="216313" y="85163"/>
                  </a:cubicBezTo>
                  <a:cubicBezTo>
                    <a:pt x="216313" y="125501"/>
                    <a:pt x="213112" y="185071"/>
                    <a:pt x="237449" y="208121"/>
                  </a:cubicBezTo>
                  <a:cubicBezTo>
                    <a:pt x="261785" y="231172"/>
                    <a:pt x="257299" y="240773"/>
                    <a:pt x="257299" y="240773"/>
                  </a:cubicBezTo>
                  <a:close/>
                  <a:moveTo>
                    <a:pt x="176327" y="267367"/>
                  </a:moveTo>
                  <a:cubicBezTo>
                    <a:pt x="176327" y="280559"/>
                    <a:pt x="165640" y="294827"/>
                    <a:pt x="152457" y="294827"/>
                  </a:cubicBezTo>
                  <a:cubicBezTo>
                    <a:pt x="139275" y="294827"/>
                    <a:pt x="128588" y="280559"/>
                    <a:pt x="128588" y="267367"/>
                  </a:cubicBezTo>
                  <a:cubicBezTo>
                    <a:pt x="128588" y="267662"/>
                    <a:pt x="176327" y="267062"/>
                    <a:pt x="176327" y="26736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name="Group 8" id="8"/>
          <p:cNvGrpSpPr/>
          <p:nvPr/>
        </p:nvGrpSpPr>
        <p:grpSpPr>
          <a:xfrm rot="0">
            <a:off x="7180959" y="1608799"/>
            <a:ext cx="4946836" cy="1224567"/>
            <a:chOff x="7180959" y="1608799"/>
            <a:chExt cx="4946836" cy="1224567"/>
          </a:xfrm>
        </p:grpSpPr>
        <p:sp>
          <p:nvSpPr>
            <p:cNvPr name="AutoShape 9" id="9"/>
            <p:cNvSpPr/>
            <p:nvPr/>
          </p:nvSpPr>
          <p:spPr>
            <a:xfrm rot="0">
              <a:off x="7180959" y="1688047"/>
              <a:ext cx="682752" cy="682752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name="TextBox 10" id="10"/>
            <p:cNvSpPr txBox="true"/>
            <p:nvPr/>
          </p:nvSpPr>
          <p:spPr>
            <a:xfrm rot="0">
              <a:off x="8027972" y="2131183"/>
              <a:ext cx="390583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及时发布各类招聘信息和就业政策，为学生提供丰富的就业资源。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606701" y="1608799"/>
              <a:ext cx="4521094" cy="398526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ctr">
                <a:lnSpc>
                  <a:spcPct val="77000"/>
                </a:lnSpc>
              </a:pPr>
              <a:r>
                <a:rPr lang="en-US" b="true" sz="23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招聘信息发布</a:t>
              </a:r>
            </a:p>
          </p:txBody>
        </p:sp>
        <p:sp>
          <p:nvSpPr>
            <p:cNvPr name="Freeform 12" id="12"/>
            <p:cNvSpPr/>
            <p:nvPr/>
          </p:nvSpPr>
          <p:spPr>
            <a:xfrm rot="0">
              <a:off x="7356302" y="1863389"/>
              <a:ext cx="332068" cy="332068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304800" y="171155"/>
                  </a:moveTo>
                  <a:lnTo>
                    <a:pt x="304800" y="133055"/>
                  </a:lnTo>
                  <a:lnTo>
                    <a:pt x="259261" y="114081"/>
                  </a:lnTo>
                  <a:cubicBezTo>
                    <a:pt x="257994" y="110509"/>
                    <a:pt x="256661" y="107051"/>
                    <a:pt x="255022" y="103661"/>
                  </a:cubicBezTo>
                  <a:lnTo>
                    <a:pt x="273406" y="57893"/>
                  </a:lnTo>
                  <a:lnTo>
                    <a:pt x="246459" y="30956"/>
                  </a:lnTo>
                  <a:lnTo>
                    <a:pt x="201101" y="49635"/>
                  </a:lnTo>
                  <a:cubicBezTo>
                    <a:pt x="197644" y="47958"/>
                    <a:pt x="194110" y="46549"/>
                    <a:pt x="190462" y="45244"/>
                  </a:cubicBezTo>
                  <a:lnTo>
                    <a:pt x="171155" y="0"/>
                  </a:lnTo>
                  <a:lnTo>
                    <a:pt x="133055" y="0"/>
                  </a:lnTo>
                  <a:lnTo>
                    <a:pt x="114224" y="45091"/>
                  </a:lnTo>
                  <a:cubicBezTo>
                    <a:pt x="110433" y="46434"/>
                    <a:pt x="106785" y="47844"/>
                    <a:pt x="103175" y="49559"/>
                  </a:cubicBezTo>
                  <a:lnTo>
                    <a:pt x="57893" y="31366"/>
                  </a:lnTo>
                  <a:lnTo>
                    <a:pt x="30956" y="58303"/>
                  </a:lnTo>
                  <a:lnTo>
                    <a:pt x="49416" y="103175"/>
                  </a:lnTo>
                  <a:cubicBezTo>
                    <a:pt x="47625" y="106861"/>
                    <a:pt x="46177" y="110614"/>
                    <a:pt x="44796" y="114491"/>
                  </a:cubicBezTo>
                  <a:lnTo>
                    <a:pt x="0" y="133645"/>
                  </a:lnTo>
                  <a:lnTo>
                    <a:pt x="0" y="171745"/>
                  </a:lnTo>
                  <a:lnTo>
                    <a:pt x="44834" y="190424"/>
                  </a:lnTo>
                  <a:cubicBezTo>
                    <a:pt x="46215" y="194291"/>
                    <a:pt x="47701" y="198053"/>
                    <a:pt x="49482" y="201740"/>
                  </a:cubicBezTo>
                  <a:lnTo>
                    <a:pt x="31366" y="246907"/>
                  </a:lnTo>
                  <a:lnTo>
                    <a:pt x="58303" y="273844"/>
                  </a:lnTo>
                  <a:lnTo>
                    <a:pt x="103289" y="255318"/>
                  </a:lnTo>
                  <a:cubicBezTo>
                    <a:pt x="106899" y="257032"/>
                    <a:pt x="110585" y="258404"/>
                    <a:pt x="114376" y="259709"/>
                  </a:cubicBezTo>
                  <a:lnTo>
                    <a:pt x="133645" y="304800"/>
                  </a:lnTo>
                  <a:lnTo>
                    <a:pt x="171745" y="304800"/>
                  </a:lnTo>
                  <a:lnTo>
                    <a:pt x="190605" y="259480"/>
                  </a:lnTo>
                  <a:cubicBezTo>
                    <a:pt x="194215" y="258137"/>
                    <a:pt x="197787" y="256727"/>
                    <a:pt x="201206" y="255089"/>
                  </a:cubicBezTo>
                  <a:lnTo>
                    <a:pt x="246898" y="273396"/>
                  </a:lnTo>
                  <a:lnTo>
                    <a:pt x="273834" y="246459"/>
                  </a:lnTo>
                  <a:lnTo>
                    <a:pt x="255079" y="200997"/>
                  </a:lnTo>
                  <a:cubicBezTo>
                    <a:pt x="256680" y="197577"/>
                    <a:pt x="257985" y="194110"/>
                    <a:pt x="259251" y="190576"/>
                  </a:cubicBezTo>
                  <a:lnTo>
                    <a:pt x="304800" y="171155"/>
                  </a:lnTo>
                  <a:close/>
                  <a:moveTo>
                    <a:pt x="152105" y="209550"/>
                  </a:moveTo>
                  <a:cubicBezTo>
                    <a:pt x="120558" y="209550"/>
                    <a:pt x="94955" y="183947"/>
                    <a:pt x="94955" y="152400"/>
                  </a:cubicBezTo>
                  <a:cubicBezTo>
                    <a:pt x="94955" y="120853"/>
                    <a:pt x="120558" y="95250"/>
                    <a:pt x="152105" y="95250"/>
                  </a:cubicBezTo>
                  <a:cubicBezTo>
                    <a:pt x="183652" y="95250"/>
                    <a:pt x="209255" y="120853"/>
                    <a:pt x="209255" y="152400"/>
                  </a:cubicBezTo>
                  <a:cubicBezTo>
                    <a:pt x="209255" y="183947"/>
                    <a:pt x="183652" y="209550"/>
                    <a:pt x="152105" y="20955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name="Group 13" id="13"/>
          <p:cNvGrpSpPr/>
          <p:nvPr/>
        </p:nvGrpSpPr>
        <p:grpSpPr>
          <a:xfrm rot="0">
            <a:off x="24384" y="4380910"/>
            <a:ext cx="5067193" cy="1224566"/>
            <a:chOff x="24384" y="4380910"/>
            <a:chExt cx="5067193" cy="1224566"/>
          </a:xfrm>
        </p:grpSpPr>
        <p:sp>
          <p:nvSpPr>
            <p:cNvPr name="AutoShape 14" id="14"/>
            <p:cNvSpPr/>
            <p:nvPr/>
          </p:nvSpPr>
          <p:spPr>
            <a:xfrm rot="0">
              <a:off x="4408825" y="4436917"/>
              <a:ext cx="682752" cy="682752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name="TextBox 15" id="15"/>
            <p:cNvSpPr txBox="true"/>
            <p:nvPr/>
          </p:nvSpPr>
          <p:spPr>
            <a:xfrm rot="0">
              <a:off x="196211" y="4903293"/>
              <a:ext cx="390583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与企业建立合作关系，共同打造实习基地和就业平台。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4384" y="4380910"/>
              <a:ext cx="4521094" cy="398526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ctr">
                <a:lnSpc>
                  <a:spcPct val="77000"/>
                </a:lnSpc>
              </a:pPr>
              <a:r>
                <a:rPr lang="en-US" b="true" sz="23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校企合作与实习基地建设</a:t>
              </a:r>
            </a:p>
          </p:txBody>
        </p:sp>
        <p:sp>
          <p:nvSpPr>
            <p:cNvPr name="Freeform 17" id="17"/>
            <p:cNvSpPr/>
            <p:nvPr/>
          </p:nvSpPr>
          <p:spPr>
            <a:xfrm rot="0">
              <a:off x="4584167" y="4590972"/>
              <a:ext cx="332068" cy="374641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209550"/>
                  </a:moveTo>
                  <a:lnTo>
                    <a:pt x="152410" y="247650"/>
                  </a:lnTo>
                  <a:lnTo>
                    <a:pt x="304800" y="209550"/>
                  </a:lnTo>
                  <a:lnTo>
                    <a:pt x="304800" y="247650"/>
                  </a:lnTo>
                  <a:lnTo>
                    <a:pt x="152410" y="285750"/>
                  </a:lnTo>
                  <a:lnTo>
                    <a:pt x="0" y="247650"/>
                  </a:lnTo>
                  <a:close/>
                  <a:moveTo>
                    <a:pt x="0" y="133350"/>
                  </a:moveTo>
                  <a:lnTo>
                    <a:pt x="152410" y="171450"/>
                  </a:lnTo>
                  <a:lnTo>
                    <a:pt x="304800" y="133350"/>
                  </a:lnTo>
                  <a:lnTo>
                    <a:pt x="304800" y="171450"/>
                  </a:lnTo>
                  <a:lnTo>
                    <a:pt x="152410" y="209550"/>
                  </a:lnTo>
                  <a:lnTo>
                    <a:pt x="0" y="171450"/>
                  </a:lnTo>
                  <a:close/>
                  <a:moveTo>
                    <a:pt x="0" y="57150"/>
                  </a:moveTo>
                  <a:lnTo>
                    <a:pt x="152410" y="19050"/>
                  </a:lnTo>
                  <a:lnTo>
                    <a:pt x="304800" y="57150"/>
                  </a:lnTo>
                  <a:lnTo>
                    <a:pt x="304800" y="95250"/>
                  </a:lnTo>
                  <a:lnTo>
                    <a:pt x="152410" y="1333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name="Group 18" id="18"/>
          <p:cNvGrpSpPr/>
          <p:nvPr/>
        </p:nvGrpSpPr>
        <p:grpSpPr>
          <a:xfrm rot="0">
            <a:off x="7180959" y="4380910"/>
            <a:ext cx="4946836" cy="1224566"/>
            <a:chOff x="7180959" y="4380910"/>
            <a:chExt cx="4946836" cy="1224566"/>
          </a:xfrm>
        </p:grpSpPr>
        <p:sp>
          <p:nvSpPr>
            <p:cNvPr name="AutoShape 19" id="19"/>
            <p:cNvSpPr/>
            <p:nvPr/>
          </p:nvSpPr>
          <p:spPr>
            <a:xfrm rot="0">
              <a:off x="7180959" y="4436917"/>
              <a:ext cx="682752" cy="682752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name="TextBox 20" id="20"/>
            <p:cNvSpPr txBox="true"/>
            <p:nvPr/>
          </p:nvSpPr>
          <p:spPr>
            <a:xfrm rot="0">
              <a:off x="8027972" y="4903293"/>
              <a:ext cx="3905833" cy="702183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对已毕业学生进行就业跟踪调查，收集反馈信息，为就业指导工作提供改进依据。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606701" y="4380910"/>
              <a:ext cx="4521094" cy="398526"/>
            </a:xfrm>
            <a:prstGeom prst="rect">
              <a:avLst/>
            </a:prstGeom>
            <a:ln/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 algn="ctr">
                <a:lnSpc>
                  <a:spcPct val="77000"/>
                </a:lnSpc>
              </a:pPr>
              <a:r>
                <a:rPr lang="en-US" b="true" sz="23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就业跟踪与反馈</a:t>
              </a:r>
            </a:p>
          </p:txBody>
        </p:sp>
        <p:sp>
          <p:nvSpPr>
            <p:cNvPr name="Freeform 22" id="22"/>
            <p:cNvSpPr/>
            <p:nvPr/>
          </p:nvSpPr>
          <p:spPr>
            <a:xfrm rot="0">
              <a:off x="7339272" y="4595230"/>
              <a:ext cx="366126" cy="366126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152800" y="79486"/>
                  </a:moveTo>
                  <a:cubicBezTo>
                    <a:pt x="152800" y="79486"/>
                    <a:pt x="133750" y="38891"/>
                    <a:pt x="90888" y="38891"/>
                  </a:cubicBezTo>
                  <a:cubicBezTo>
                    <a:pt x="44053" y="38891"/>
                    <a:pt x="19450" y="78581"/>
                    <a:pt x="19450" y="118262"/>
                  </a:cubicBezTo>
                  <a:cubicBezTo>
                    <a:pt x="19450" y="184147"/>
                    <a:pt x="152800" y="265900"/>
                    <a:pt x="152800" y="265900"/>
                  </a:cubicBezTo>
                  <a:cubicBezTo>
                    <a:pt x="152800" y="265900"/>
                    <a:pt x="285350" y="184937"/>
                    <a:pt x="285350" y="118262"/>
                  </a:cubicBezTo>
                  <a:cubicBezTo>
                    <a:pt x="285350" y="77781"/>
                    <a:pt x="259956" y="38891"/>
                    <a:pt x="214713" y="38891"/>
                  </a:cubicBezTo>
                  <a:cubicBezTo>
                    <a:pt x="169469" y="38891"/>
                    <a:pt x="152800" y="79486"/>
                    <a:pt x="152800" y="7948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name="Group 23" id="23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4" id="24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1" id="41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2" id="42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3" id="43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4" id="44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就业指导服务体系构建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9006" y="4720386"/>
            <a:ext cx="2415272" cy="370409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教学质量提升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>
            <a:off x="3575643" y="4720386"/>
            <a:ext cx="2415272" cy="370409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科研成果转化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>
            <a:off x="6220535" y="4720386"/>
            <a:ext cx="2415272" cy="370409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社会服务与贡献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>
            <a:off x="8927174" y="4720386"/>
            <a:ext cx="2415272" cy="370409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false" vert="horz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品牌形象塑造</a:t>
            </a:r>
            <a:endParaRPr lang="en-US" sz="1100"/>
          </a:p>
        </p:txBody>
      </p:sp>
      <p:grpSp>
        <p:nvGrpSpPr>
          <p:cNvPr name="Group 6" id="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7" id="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8" id="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9" id="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0" id="1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1" id="1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27" id="2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社会声誉提升策略</a:t>
              </a: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rcRect t="11173" b="11173"/>
          <a:stretch>
            <a:fillRect/>
          </a:stretch>
        </p:blipFill>
        <p:spPr>
          <a:xfrm rot="0">
            <a:off x="892584" y="1337857"/>
            <a:ext cx="2465519" cy="245982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rcRect l="16589" r="16589"/>
          <a:stretch>
            <a:fillRect/>
          </a:stretch>
        </p:blipFill>
        <p:spPr>
          <a:xfrm rot="0">
            <a:off x="3570781" y="1337857"/>
            <a:ext cx="2465519" cy="245982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rcRect l="13833" r="13833"/>
          <a:stretch>
            <a:fillRect/>
          </a:stretch>
        </p:blipFill>
        <p:spPr>
          <a:xfrm rot="0">
            <a:off x="6248977" y="1337857"/>
            <a:ext cx="2465519" cy="2459823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rcRect l="17592" r="17592"/>
          <a:stretch>
            <a:fillRect/>
          </a:stretch>
        </p:blipFill>
        <p:spPr>
          <a:xfrm rot="0">
            <a:off x="8927174" y="1337857"/>
            <a:ext cx="2465519" cy="2459823"/>
          </a:xfrm>
          <a:prstGeom prst="rect">
            <a:avLst/>
          </a:prstGeom>
        </p:spPr>
      </p:pic>
      <p:sp>
        <p:nvSpPr>
          <p:cNvPr name="AutoShape 32" id="32"/>
          <p:cNvSpPr/>
          <p:nvPr/>
        </p:nvSpPr>
        <p:spPr>
          <a:xfrm rot="0">
            <a:off x="1410969" y="3111016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  <a:ln/>
        </p:spPr>
      </p:sp>
      <p:sp>
        <p:nvSpPr>
          <p:cNvPr name="AutoShape 33" id="33"/>
          <p:cNvSpPr/>
          <p:nvPr/>
        </p:nvSpPr>
        <p:spPr>
          <a:xfrm rot="0">
            <a:off x="4089165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/>
        </p:spPr>
      </p:sp>
      <p:sp>
        <p:nvSpPr>
          <p:cNvPr name="AutoShape 34" id="34"/>
          <p:cNvSpPr/>
          <p:nvPr/>
        </p:nvSpPr>
        <p:spPr>
          <a:xfrm rot="0">
            <a:off x="9445558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/>
        </p:spPr>
      </p:sp>
      <p:sp>
        <p:nvSpPr>
          <p:cNvPr name="AutoShape 35" id="35"/>
          <p:cNvSpPr/>
          <p:nvPr/>
        </p:nvSpPr>
        <p:spPr>
          <a:xfrm rot="0">
            <a:off x="6767362" y="3111016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  <a:ln/>
        </p:spPr>
      </p:sp>
      <p:sp>
        <p:nvSpPr>
          <p:cNvPr name="TextBox 36" id="36"/>
          <p:cNvSpPr txBox="true"/>
          <p:nvPr/>
        </p:nvSpPr>
        <p:spPr>
          <a:xfrm rot="0">
            <a:off x="1441168" y="3500231"/>
            <a:ext cx="1368351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21550" y="3500231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99747" y="3500231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77944" y="3500231"/>
            <a:ext cx="1363980" cy="68199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name="AutoShape 40" id="40"/>
          <p:cNvSpPr/>
          <p:nvPr/>
        </p:nvSpPr>
        <p:spPr>
          <a:xfrm rot="0">
            <a:off x="917707" y="5153111"/>
            <a:ext cx="2415273" cy="99992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加强师资队伍建设，完善教学设施，提高教学质量和水平。</a:t>
            </a:r>
            <a:endParaRPr lang="en-US" sz="1100"/>
          </a:p>
        </p:txBody>
      </p:sp>
      <p:sp>
        <p:nvSpPr>
          <p:cNvPr name="AutoShape 41" id="41"/>
          <p:cNvSpPr/>
          <p:nvPr/>
        </p:nvSpPr>
        <p:spPr>
          <a:xfrm rot="0">
            <a:off x="3595904" y="5153111"/>
            <a:ext cx="2415273" cy="99992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积极推动科研成果转化和应用，提高学校科研实力和影响力。</a:t>
            </a:r>
            <a:endParaRPr lang="en-US" sz="1100"/>
          </a:p>
        </p:txBody>
      </p:sp>
      <p:sp>
        <p:nvSpPr>
          <p:cNvPr name="AutoShape 42" id="42"/>
          <p:cNvSpPr/>
          <p:nvPr/>
        </p:nvSpPr>
        <p:spPr>
          <a:xfrm rot="0">
            <a:off x="6274100" y="5153111"/>
            <a:ext cx="2415273" cy="99992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积极参与社会公益事业和公共服务，展现学校的社会责任感和担当精神。</a:t>
            </a:r>
            <a:endParaRPr lang="en-US" sz="1100"/>
          </a:p>
        </p:txBody>
      </p:sp>
      <p:sp>
        <p:nvSpPr>
          <p:cNvPr name="AutoShape 43" id="43"/>
          <p:cNvSpPr/>
          <p:nvPr/>
        </p:nvSpPr>
        <p:spPr>
          <a:xfrm rot="0">
            <a:off x="8952297" y="5153111"/>
            <a:ext cx="2415273" cy="999925"/>
          </a:xfrm>
          <a:prstGeom prst="rect">
            <a:avLst/>
          </a:prstGeom>
          <a:noFill/>
          <a:ln/>
        </p:spPr>
        <p:txBody>
          <a:bodyPr anchor="t" rtlCol="false" tIns="45720" lIns="91440" bIns="45720" rIns="91440" anchorCtr="true" vert="horz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加强学校品牌形象塑造和宣传，提高学校知名度和美誉度。</a:t>
            </a:r>
            <a:endParaRPr lang="en-US" sz="1100"/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5995" y="4458313"/>
            <a:ext cx="4540009" cy="363283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70941" y="3000254"/>
            <a:ext cx="8248650" cy="161925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56000"/>
              </a:lnSpc>
            </a:pPr>
            <a:r>
              <a:rPr lang="en-US" b="true" sz="1125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349881" y="1255923"/>
            <a:ext cx="1492238" cy="1492238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5" id="5"/>
          <p:cNvGrpSpPr/>
          <p:nvPr/>
        </p:nvGrpSpPr>
        <p:grpSpPr>
          <a:xfrm rot="0">
            <a:off x="5391045" y="1297087"/>
            <a:ext cx="1409911" cy="1409911"/>
            <a:chOff x="5391045" y="1297087"/>
            <a:chExt cx="1409911" cy="1409911"/>
          </a:xfrm>
        </p:grpSpPr>
        <p:sp>
          <p:nvSpPr>
            <p:cNvPr name="Freeform 6" id="6"/>
            <p:cNvSpPr/>
            <p:nvPr/>
          </p:nvSpPr>
          <p:spPr>
            <a:xfrm rot="0">
              <a:off x="5391045" y="1297087"/>
              <a:ext cx="1409911" cy="1409911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7" id="7"/>
            <p:cNvSpPr/>
            <p:nvPr/>
          </p:nvSpPr>
          <p:spPr>
            <a:xfrm rot="0">
              <a:off x="5391045" y="1297087"/>
              <a:ext cx="1409911" cy="1409911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8" id="8"/>
            <p:cNvSpPr/>
            <p:nvPr/>
          </p:nvSpPr>
          <p:spPr>
            <a:xfrm rot="0">
              <a:off x="5489433" y="1395475"/>
              <a:ext cx="1213222" cy="1213222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9" id="9"/>
          <p:cNvSpPr/>
          <p:nvPr/>
        </p:nvSpPr>
        <p:spPr>
          <a:xfrm rot="0">
            <a:off x="5624640" y="1789116"/>
            <a:ext cx="942720" cy="64536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0089" y="1514981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990089" y="4677159"/>
            <a:ext cx="2409825" cy="104775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南京农业大学始建于1902年，是中国历史最悠久的高等农业学府之一。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0089" y="3829496"/>
            <a:ext cx="2409825" cy="44767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创立背景</a:t>
            </a:r>
          </a:p>
        </p:txBody>
      </p:sp>
      <p:cxnSp>
        <p:nvCxnSpPr>
          <p:cNvPr name="Connector 5" id="5"/>
          <p:cNvCxnSpPr/>
          <p:nvPr/>
        </p:nvCxnSpPr>
        <p:spPr>
          <a:xfrm>
            <a:off x="1095003" y="4507169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6" id="6"/>
          <p:cNvCxnSpPr/>
          <p:nvPr/>
        </p:nvCxnSpPr>
        <p:spPr>
          <a:xfrm>
            <a:off x="3569918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3687773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name="AutoShape 8" id="8"/>
          <p:cNvSpPr/>
          <p:nvPr/>
        </p:nvSpPr>
        <p:spPr>
          <a:xfrm rot="0">
            <a:off x="4671297" y="1454147"/>
            <a:ext cx="932011" cy="932011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16675" r="16675"/>
          <a:stretch>
            <a:fillRect/>
          </a:stretch>
        </p:blipFill>
        <p:spPr>
          <a:xfrm rot="0">
            <a:off x="5039938" y="1393187"/>
            <a:ext cx="2231507" cy="2231507"/>
          </a:xfrm>
          <a:prstGeom prst="ellipse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71297" y="3829496"/>
            <a:ext cx="2409825" cy="44767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发展历程</a:t>
            </a:r>
          </a:p>
        </p:txBody>
      </p:sp>
      <p:cxnSp>
        <p:nvCxnSpPr>
          <p:cNvPr name="Connector 11" id="11"/>
          <p:cNvCxnSpPr/>
          <p:nvPr/>
        </p:nvCxnSpPr>
        <p:spPr>
          <a:xfrm>
            <a:off x="4776211" y="4446335"/>
            <a:ext cx="2676821" cy="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name="Connector 12" id="12"/>
          <p:cNvCxnSpPr/>
          <p:nvPr/>
        </p:nvCxnSpPr>
        <p:spPr>
          <a:xfrm>
            <a:off x="7251125" y="4041523"/>
            <a:ext cx="207264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name="Freeform 13" id="13"/>
          <p:cNvSpPr/>
          <p:nvPr/>
        </p:nvSpPr>
        <p:spPr>
          <a:xfrm rot="0">
            <a:off x="7368981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name="AutoShape 14" id="14"/>
          <p:cNvSpPr/>
          <p:nvPr/>
        </p:nvSpPr>
        <p:spPr>
          <a:xfrm rot="0">
            <a:off x="8373015" y="1454147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17792" r="17792" t="0" b="0"/>
          <a:stretch>
            <a:fillRect/>
          </a:stretch>
        </p:blipFill>
        <p:spPr>
          <a:xfrm rot="0">
            <a:off x="8741656" y="1393187"/>
            <a:ext cx="2231507" cy="2231507"/>
          </a:xfrm>
          <a:prstGeom prst="ellipse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373015" y="3829496"/>
            <a:ext cx="2409825" cy="44767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现状规模</a:t>
            </a:r>
          </a:p>
        </p:txBody>
      </p:sp>
      <p:cxnSp>
        <p:nvCxnSpPr>
          <p:cNvPr name="Connector 17" id="17"/>
          <p:cNvCxnSpPr/>
          <p:nvPr/>
        </p:nvCxnSpPr>
        <p:spPr>
          <a:xfrm>
            <a:off x="8477928" y="4446335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8" id="18"/>
          <p:cNvCxnSpPr/>
          <p:nvPr/>
        </p:nvCxnSpPr>
        <p:spPr>
          <a:xfrm>
            <a:off x="10952843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19" id="19"/>
          <p:cNvSpPr/>
          <p:nvPr/>
        </p:nvSpPr>
        <p:spPr>
          <a:xfrm rot="0">
            <a:off x="11070699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l="16667" r="16667" t="0"/>
          <a:stretch>
            <a:fillRect/>
          </a:stretch>
        </p:blipFill>
        <p:spPr>
          <a:xfrm rot="0">
            <a:off x="1358558" y="1454147"/>
            <a:ext cx="2231507" cy="2231507"/>
          </a:xfrm>
          <a:prstGeom prst="ellipse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671297" y="4677159"/>
            <a:ext cx="2409825" cy="104775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经历多次更名和调整，逐渐发展成为以农业和生命科学为特色的综合性大学。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73015" y="4677159"/>
            <a:ext cx="2409825" cy="104775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目前拥有多个学院和研究所，涵盖农、理、工、经、管、文、法等学科领域。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2065" y="1604894"/>
            <a:ext cx="581025" cy="457200"/>
          </a:xfrm>
          <a:prstGeom prst="rect">
            <a:avLst/>
          </a:prstGeom>
          <a:ln/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0347" y="1604894"/>
            <a:ext cx="578298" cy="437007"/>
          </a:xfrm>
          <a:prstGeom prst="rect">
            <a:avLst/>
          </a:prstGeom>
          <a:ln/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0564" y="1604894"/>
            <a:ext cx="581025" cy="457200"/>
          </a:xfrm>
          <a:prstGeom prst="rect">
            <a:avLst/>
          </a:prstGeom>
          <a:ln/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7" id="2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1" id="4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42" id="4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43" id="4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4" id="4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5" id="4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6" id="4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7" id="4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历史沿革与发展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859086" flipV="true">
            <a:off x="1527125" y="1469413"/>
            <a:ext cx="2109431" cy="2217572"/>
          </a:xfrm>
          <a:prstGeom prst="parallelogram">
            <a:avLst>
              <a:gd fmla="val 54601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1326935" y="4590395"/>
            <a:ext cx="2450691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注重人才培养、科学研究和社会服务，致力于推动农业现代化和乡村振兴。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6675" r="16675"/>
          <a:stretch>
            <a:fillRect/>
          </a:stretch>
        </p:blipFill>
        <p:spPr>
          <a:xfrm rot="0">
            <a:off x="1602827" y="1536628"/>
            <a:ext cx="1898907" cy="1898907"/>
          </a:xfrm>
          <a:prstGeom prst="ellipse">
            <a:avLst/>
          </a:prstGeom>
        </p:spPr>
      </p:pic>
      <p:sp>
        <p:nvSpPr>
          <p:cNvPr name="AutoShape 5" id="5"/>
          <p:cNvSpPr/>
          <p:nvPr/>
        </p:nvSpPr>
        <p:spPr>
          <a:xfrm rot="-3859086" flipV="true">
            <a:off x="5041284" y="1457221"/>
            <a:ext cx="2109431" cy="2217572"/>
          </a:xfrm>
          <a:prstGeom prst="parallelogram">
            <a:avLst>
              <a:gd fmla="val 54601" name="adj"/>
            </a:avLst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17167" r="17167"/>
          <a:stretch>
            <a:fillRect/>
          </a:stretch>
        </p:blipFill>
        <p:spPr>
          <a:xfrm rot="0">
            <a:off x="5168347" y="1536628"/>
            <a:ext cx="1898907" cy="189890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-3859086" flipV="true">
            <a:off x="8711366" y="1419290"/>
            <a:ext cx="2109431" cy="2217572"/>
          </a:xfrm>
          <a:prstGeom prst="parallelogram">
            <a:avLst>
              <a:gd fmla="val 54601" name="adj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 rot="0">
            <a:off x="8871767" y="1536628"/>
            <a:ext cx="1898907" cy="1898907"/>
          </a:xfrm>
          <a:prstGeom prst="ellipse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66381" y="3766355"/>
            <a:ext cx="2971800" cy="485775"/>
          </a:xfrm>
          <a:prstGeom prst="rect">
            <a:avLst/>
          </a:prstGeom>
          <a:ln/>
        </p:spPr>
        <p:txBody>
          <a:bodyPr anchor="t" rtlCol="false" lIns="114300" rIns="114300" tIns="57150" bIns="57150" anchorCtr="true" vert="horz" wrap="square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办学理念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26739" y="4350852"/>
            <a:ext cx="2651083" cy="97536"/>
            <a:chOff x="1226739" y="4350852"/>
            <a:chExt cx="2651083" cy="97536"/>
          </a:xfrm>
        </p:grpSpPr>
        <p:cxnSp>
          <p:nvCxnSpPr>
            <p:cNvPr name="Connector 11" id="11"/>
            <p:cNvCxnSpPr/>
            <p:nvPr/>
          </p:nvCxnSpPr>
          <p:spPr>
            <a:xfrm flipV="true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name="AutoShape 12" id="12"/>
            <p:cNvSpPr/>
            <p:nvPr/>
          </p:nvSpPr>
          <p:spPr>
            <a:xfrm rot="0"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</p:grpSp>
      <p:sp>
        <p:nvSpPr>
          <p:cNvPr name="TextBox 14" id="14"/>
          <p:cNvSpPr txBox="true"/>
          <p:nvPr/>
        </p:nvSpPr>
        <p:spPr>
          <a:xfrm rot="0">
            <a:off x="4892456" y="4590395"/>
            <a:ext cx="2450691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以农业和生命科学为优势学科，注重产学研结合，培养具有创新精神和实践能力的高素质人才。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41426" y="3746205"/>
            <a:ext cx="2952750" cy="485775"/>
          </a:xfrm>
          <a:prstGeom prst="rect">
            <a:avLst/>
          </a:prstGeom>
          <a:ln/>
        </p:spPr>
        <p:txBody>
          <a:bodyPr anchor="t" rtlCol="false" lIns="114300" rIns="114300" tIns="57150" bIns="57150" anchorCtr="true" vert="horz" wrap="square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办学特色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92260" y="4350852"/>
            <a:ext cx="2651083" cy="97536"/>
            <a:chOff x="4792260" y="4350852"/>
            <a:chExt cx="2651083" cy="97536"/>
          </a:xfrm>
        </p:grpSpPr>
        <p:cxnSp>
          <p:nvCxnSpPr>
            <p:cNvPr name="Connector 17" id="17"/>
            <p:cNvCxnSpPr/>
            <p:nvPr/>
          </p:nvCxnSpPr>
          <p:spPr>
            <a:xfrm flipV="true">
              <a:off x="4853447" y="4399620"/>
              <a:ext cx="2492359" cy="474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name="AutoShape 18" id="18"/>
            <p:cNvSpPr/>
            <p:nvPr/>
          </p:nvSpPr>
          <p:spPr>
            <a:xfrm rot="0">
              <a:off x="4792260" y="4350852"/>
              <a:ext cx="97536" cy="97536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7345807" y="4350852"/>
              <a:ext cx="97536" cy="97536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</p:grpSp>
      <p:sp>
        <p:nvSpPr>
          <p:cNvPr name="TextBox 20" id="20"/>
          <p:cNvSpPr txBox="true"/>
          <p:nvPr/>
        </p:nvSpPr>
        <p:spPr>
          <a:xfrm rot="0">
            <a:off x="8595875" y="4590395"/>
            <a:ext cx="2450691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积极开展国际交流与合作，拓展师生的国际视野和跨文化交流能力。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11508" y="3746205"/>
            <a:ext cx="3019425" cy="485775"/>
          </a:xfrm>
          <a:prstGeom prst="rect">
            <a:avLst/>
          </a:prstGeom>
          <a:ln/>
        </p:spPr>
        <p:txBody>
          <a:bodyPr anchor="t" rtlCol="false" lIns="114300" rIns="114300" tIns="57150" bIns="57150" anchorCtr="true" vert="horz" wrap="square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国际化发展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495679" y="4350852"/>
            <a:ext cx="2651083" cy="97536"/>
            <a:chOff x="8495679" y="4350852"/>
            <a:chExt cx="2651083" cy="97536"/>
          </a:xfrm>
        </p:grpSpPr>
        <p:cxnSp>
          <p:nvCxnSpPr>
            <p:cNvPr name="Connector 23" id="23"/>
            <p:cNvCxnSpPr/>
            <p:nvPr/>
          </p:nvCxnSpPr>
          <p:spPr>
            <a:xfrm flipV="true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name="AutoShape 24" id="24"/>
            <p:cNvSpPr/>
            <p:nvPr/>
          </p:nvSpPr>
          <p:spPr>
            <a:xfrm rot="0"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</p:grpSp>
      <p:grpSp>
        <p:nvGrpSpPr>
          <p:cNvPr name="Group 26" id="26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7" id="2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8" id="3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9" id="3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0" id="4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1" id="4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42" id="4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43" id="4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44" id="4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45" id="4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46" id="4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47" id="4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办学理念与特色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485416" y="3075841"/>
            <a:ext cx="1954703" cy="1969616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5660673" y="3426081"/>
            <a:ext cx="2699191" cy="271978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5288494" y="1513149"/>
            <a:ext cx="1721774" cy="172177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280421" y="2711491"/>
            <a:ext cx="3039989" cy="12573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秉承“诚朴勤仁”的校训，倡导求真务实、勤奋创新的学术氛围。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 rot="0">
            <a:off x="5399254" y="1623909"/>
            <a:ext cx="1500254" cy="1500254"/>
          </a:xfrm>
          <a:prstGeom prst="ellipse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13814" y="2226284"/>
            <a:ext cx="2703493" cy="39852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校园文化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0757" y="1971492"/>
            <a:ext cx="3121877" cy="128739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校园环境优美，建筑风格独特，融合了现代化与传统元素。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0757" y="1513149"/>
            <a:ext cx="2703493" cy="39852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校园风貌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6675" r="16675"/>
          <a:stretch>
            <a:fillRect/>
          </a:stretch>
        </p:blipFill>
        <p:spPr>
          <a:xfrm rot="0">
            <a:off x="5820154" y="3595858"/>
            <a:ext cx="2380229" cy="2380229"/>
          </a:xfrm>
          <a:prstGeom prst="ellipse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16650" r="16650"/>
          <a:stretch>
            <a:fillRect/>
          </a:stretch>
        </p:blipFill>
        <p:spPr>
          <a:xfrm rot="0">
            <a:off x="3637042" y="3234923"/>
            <a:ext cx="1651452" cy="1651452"/>
          </a:xfrm>
          <a:prstGeom prst="ellipse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621512" y="4777233"/>
            <a:ext cx="3219450" cy="12573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学生社团丰富多彩，文艺、体育、科技等活动蓬勃开展。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1512" y="4318890"/>
            <a:ext cx="2703493" cy="39852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232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学生活动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5" id="15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5" id="35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校园文化与风貌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10961" y="2341885"/>
            <a:ext cx="2777010" cy="508827"/>
          </a:xfrm>
          <a:prstGeom prst="parallelogram">
            <a:avLst>
              <a:gd fmla="val 173829" name="adj"/>
            </a:avLst>
          </a:prstGeom>
          <a:solidFill>
            <a:schemeClr val="accent2">
              <a:lumMod val="75000"/>
              <a:alpha val="10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4710962" y="3323311"/>
            <a:ext cx="2777011" cy="508365"/>
          </a:xfrm>
          <a:prstGeom prst="parallelogram">
            <a:avLst>
              <a:gd fmla="val 175043" name="adj"/>
            </a:avLst>
          </a:prstGeom>
          <a:solidFill>
            <a:schemeClr val="accent2">
              <a:lumMod val="75000"/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4710962" y="4305090"/>
            <a:ext cx="2777011" cy="512001"/>
          </a:xfrm>
          <a:prstGeom prst="parallelogram">
            <a:avLst>
              <a:gd fmla="val 173641" name="adj"/>
            </a:avLst>
          </a:prstGeom>
          <a:solidFill>
            <a:schemeClr val="accent2">
              <a:lumMod val="75000"/>
              <a:alpha val="100000"/>
            </a:schemeClr>
          </a:solidFill>
          <a:ln/>
        </p:spPr>
      </p:sp>
      <p:sp>
        <p:nvSpPr>
          <p:cNvPr name="Freeform 5" id="5"/>
          <p:cNvSpPr/>
          <p:nvPr/>
        </p:nvSpPr>
        <p:spPr>
          <a:xfrm rot="0" flipH="true">
            <a:off x="4504183" y="1872458"/>
            <a:ext cx="2983790" cy="469888"/>
          </a:xfrm>
          <a:custGeom>
            <a:avLst/>
            <a:gdLst/>
            <a:ahLst/>
            <a:cxnLst/>
            <a:rect r="r" b="b" t="t" l="l"/>
            <a:pathLst>
              <a:path h="576871" w="3663132">
                <a:moveTo>
                  <a:pt x="3374697" y="0"/>
                </a:moveTo>
                <a:lnTo>
                  <a:pt x="584833" y="0"/>
                </a:lnTo>
                <a:lnTo>
                  <a:pt x="0" y="576871"/>
                </a:lnTo>
                <a:lnTo>
                  <a:pt x="3374697" y="576871"/>
                </a:lnTo>
                <a:lnTo>
                  <a:pt x="3663132" y="28843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6" id="6"/>
          <p:cNvSpPr/>
          <p:nvPr/>
        </p:nvSpPr>
        <p:spPr>
          <a:xfrm rot="0">
            <a:off x="4710962" y="2854349"/>
            <a:ext cx="2777011" cy="468963"/>
          </a:xfrm>
          <a:custGeom>
            <a:avLst/>
            <a:gdLst/>
            <a:ahLst/>
            <a:cxnLst/>
            <a:rect r="r" b="b" t="t" l="l"/>
            <a:pathLst>
              <a:path h="575735" w="3409274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Freeform 7" id="7"/>
          <p:cNvSpPr/>
          <p:nvPr/>
        </p:nvSpPr>
        <p:spPr>
          <a:xfrm rot="0">
            <a:off x="4710962" y="3835313"/>
            <a:ext cx="2777011" cy="468963"/>
          </a:xfrm>
          <a:custGeom>
            <a:avLst/>
            <a:gdLst/>
            <a:ahLst/>
            <a:cxnLst/>
            <a:rect r="r" b="b" t="t" l="l"/>
            <a:pathLst>
              <a:path h="575735" w="3409274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4710962" y="4816276"/>
            <a:ext cx="2777011" cy="468963"/>
          </a:xfrm>
          <a:custGeom>
            <a:avLst/>
            <a:gdLst/>
            <a:ahLst/>
            <a:cxnLst/>
            <a:rect r="r" b="b" t="t" l="l"/>
            <a:pathLst>
              <a:path h="575735" w="3409274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411224" y="4511544"/>
            <a:ext cx="2926080" cy="158496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培养了大批优秀人才，包括政界领袖、学术精英、企业高管等。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>
            <a:off x="1411224" y="2644137"/>
            <a:ext cx="2926080" cy="158496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在国内外享有较高的学术声誉，多名学者担任国际学术组织的重要职务。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>
            <a:off x="7965938" y="1476145"/>
            <a:ext cx="2926080" cy="158496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在农业和生命科学领域取得多项重要科研成果，为国家和地方经济社会发展做出了积极贡献。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>
            <a:off x="8078669" y="3640986"/>
            <a:ext cx="2926080" cy="1584960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获得多项国家级和省级荣誉称号，如“全国文明单位”、“全国毕业生就业典型经验高校”等。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>
            <a:off x="5078274" y="2850712"/>
            <a:ext cx="2048256" cy="4389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学术声誉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>
            <a:off x="4799914" y="1872460"/>
            <a:ext cx="2253828" cy="438912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科研成果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>
            <a:off x="5070960" y="3831676"/>
            <a:ext cx="2050081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社会荣誉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>
            <a:off x="5070960" y="4817092"/>
            <a:ext cx="2050081" cy="439617"/>
          </a:xfrm>
          <a:prstGeom prst="rect">
            <a:avLst/>
          </a:prstGeom>
          <a:noFill/>
          <a:ln/>
        </p:spPr>
        <p:txBody>
          <a:bodyPr anchor="t" rtlCol="false" tIns="95250" lIns="95250" bIns="95250" rIns="47625" anchorCtr="false" vert="horz" wrap="square">
            <a:noAutofit/>
          </a:bodyPr>
          <a:lstStyle/>
          <a:p>
            <a:pPr algn="ctr">
              <a:spcBef>
                <a:spcPts val="375"/>
              </a:spcBef>
              <a:defRPr/>
            </a:pPr>
            <a:r>
              <a:rPr lang="en-US" b="true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杰出校友</a:t>
            </a:r>
            <a:endParaRPr lang="en-US" sz="1100"/>
          </a:p>
        </p:txBody>
      </p:sp>
      <p:grpSp>
        <p:nvGrpSpPr>
          <p:cNvPr name="Group 17" id="17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8" id="18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9" id="29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0" id="30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1" id="31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2" id="32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33" id="33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34" id="34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35" id="35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36" id="36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37" id="37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38" id="38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荣誉与成就展示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585" y="1029917"/>
            <a:ext cx="8683321" cy="114947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b="true" sz="84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052" y="2763839"/>
            <a:ext cx="8024317" cy="1872615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45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学科建设与科研实力</a:t>
            </a:r>
          </a:p>
        </p:txBody>
      </p:sp>
      <p:sp>
        <p:nvSpPr>
          <p:cNvPr name="Freeform 4" id="4"/>
          <p:cNvSpPr/>
          <p:nvPr/>
        </p:nvSpPr>
        <p:spPr>
          <a:xfrm rot="0">
            <a:off x="3033917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1097052" y="5602490"/>
            <a:ext cx="3105564" cy="410337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3377035" y="5849950"/>
            <a:ext cx="8820012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286235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690798" y="5678391"/>
            <a:ext cx="343119" cy="343119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1097052" y="1098977"/>
            <a:ext cx="1335306" cy="1335306"/>
          </a:xfrm>
          <a:prstGeom prst="roundRect">
            <a:avLst>
              <a:gd fmla="val 8841" name="adj"/>
            </a:avLst>
          </a:prstGeom>
          <a:gradFill>
            <a:gsLst>
              <a:gs pos="0">
                <a:schemeClr val="accent1">
                  <a:alpha val="100000"/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  <a:effectLst>
            <a:outerShdw dir="2700000" blurRad="203200" dist="101600">
              <a:srgbClr val="000000">
                <a:alpha val="30000"/>
              </a:srgbClr>
            </a:outerShdw>
          </a:effectLst>
        </p:spPr>
      </p:sp>
      <p:grpSp>
        <p:nvGrpSpPr>
          <p:cNvPr name="Group 10" id="10"/>
          <p:cNvGrpSpPr/>
          <p:nvPr/>
        </p:nvGrpSpPr>
        <p:grpSpPr>
          <a:xfrm rot="0">
            <a:off x="1133886" y="1135811"/>
            <a:ext cx="1261638" cy="1261638"/>
            <a:chOff x="1133886" y="1135811"/>
            <a:chExt cx="1261638" cy="1261638"/>
          </a:xfrm>
        </p:grpSpPr>
        <p:sp>
          <p:nvSpPr>
            <p:cNvPr name="Freeform 11" id="11"/>
            <p:cNvSpPr/>
            <p:nvPr/>
          </p:nvSpPr>
          <p:spPr>
            <a:xfrm rot="0">
              <a:off x="1133886" y="1135811"/>
              <a:ext cx="1261638" cy="1261638"/>
            </a:xfrm>
            <a:custGeom>
              <a:avLst/>
              <a:gdLst/>
              <a:ahLst/>
              <a:cxnLst/>
              <a:rect r="r" b="b" t="t" l="l"/>
              <a:pathLst>
                <a:path h="1625022" w="1625021">
                  <a:moveTo>
                    <a:pt x="247132" y="108611"/>
                  </a:moveTo>
                  <a:cubicBezTo>
                    <a:pt x="173259" y="108611"/>
                    <a:pt x="113373" y="168497"/>
                    <a:pt x="113373" y="242370"/>
                  </a:cubicBezTo>
                  <a:lnTo>
                    <a:pt x="113373" y="1373126"/>
                  </a:lnTo>
                  <a:cubicBezTo>
                    <a:pt x="113373" y="1446999"/>
                    <a:pt x="173259" y="1506885"/>
                    <a:pt x="247132" y="1506885"/>
                  </a:cubicBezTo>
                  <a:lnTo>
                    <a:pt x="1377888" y="1506885"/>
                  </a:lnTo>
                  <a:cubicBezTo>
                    <a:pt x="1451761" y="1506885"/>
                    <a:pt x="1511647" y="1446999"/>
                    <a:pt x="1511647" y="1373126"/>
                  </a:cubicBezTo>
                  <a:lnTo>
                    <a:pt x="1511647" y="242370"/>
                  </a:lnTo>
                  <a:cubicBezTo>
                    <a:pt x="1511647" y="168497"/>
                    <a:pt x="1451761" y="108611"/>
                    <a:pt x="1377888" y="108611"/>
                  </a:cubicBezTo>
                  <a:close/>
                  <a:moveTo>
                    <a:pt x="143668" y="0"/>
                  </a:moveTo>
                  <a:lnTo>
                    <a:pt x="1481353" y="0"/>
                  </a:lnTo>
                  <a:cubicBezTo>
                    <a:pt x="1560699" y="0"/>
                    <a:pt x="1625021" y="64322"/>
                    <a:pt x="1625021" y="143668"/>
                  </a:cubicBezTo>
                  <a:lnTo>
                    <a:pt x="1625021" y="1481354"/>
                  </a:lnTo>
                  <a:cubicBezTo>
                    <a:pt x="1625021" y="1560700"/>
                    <a:pt x="1560699" y="1625022"/>
                    <a:pt x="1481353" y="1625022"/>
                  </a:cubicBezTo>
                  <a:lnTo>
                    <a:pt x="143668" y="1625022"/>
                  </a:lnTo>
                  <a:cubicBezTo>
                    <a:pt x="64322" y="1625022"/>
                    <a:pt x="0" y="1560700"/>
                    <a:pt x="0" y="1481354"/>
                  </a:cubicBezTo>
                  <a:lnTo>
                    <a:pt x="0" y="143668"/>
                  </a:lnTo>
                  <a:cubicBezTo>
                    <a:pt x="0" y="64322"/>
                    <a:pt x="64322" y="0"/>
                    <a:pt x="143668" y="0"/>
                  </a:cubicBezTo>
                  <a:close/>
                </a:path>
              </a:pathLst>
            </a:custGeom>
            <a:solidFill>
              <a:schemeClr val="accent1">
                <a:lumMod val="95000"/>
                <a:alpha val="10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1133886" y="1135811"/>
              <a:ext cx="1261638" cy="1261638"/>
            </a:xfrm>
            <a:prstGeom prst="roundRect">
              <a:avLst>
                <a:gd fmla="val 8841" name="adj"/>
              </a:avLst>
            </a:prstGeom>
            <a:noFill/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1221928" y="1223852"/>
              <a:ext cx="1085633" cy="1085633"/>
            </a:xfrm>
            <a:prstGeom prst="roundRect">
              <a:avLst>
                <a:gd fmla="val 9566" name="adj"/>
              </a:avLst>
            </a:prstGeom>
            <a:noFill/>
            <a:ln/>
          </p:spPr>
        </p:sp>
      </p:grpSp>
      <p:sp>
        <p:nvSpPr>
          <p:cNvPr name="Freeform 14" id="14"/>
          <p:cNvSpPr/>
          <p:nvPr/>
        </p:nvSpPr>
        <p:spPr>
          <a:xfrm rot="0">
            <a:off x="1342916" y="1576096"/>
            <a:ext cx="843579" cy="577491"/>
          </a:xfrm>
          <a:custGeom>
            <a:avLst/>
            <a:gdLst/>
            <a:ahLst/>
            <a:cxnLst/>
            <a:rect r="r" b="b" t="t" l="l"/>
            <a:pathLst>
              <a:path h="2131" w="3113">
                <a:moveTo>
                  <a:pt x="3057" y="497"/>
                </a:moveTo>
                <a:cubicBezTo>
                  <a:pt x="1582" y="5"/>
                  <a:pt x="1582" y="5"/>
                  <a:pt x="1582" y="5"/>
                </a:cubicBezTo>
                <a:cubicBezTo>
                  <a:pt x="1565" y="0"/>
                  <a:pt x="1547" y="0"/>
                  <a:pt x="1531" y="5"/>
                </a:cubicBezTo>
                <a:cubicBezTo>
                  <a:pt x="56" y="497"/>
                  <a:pt x="56" y="497"/>
                  <a:pt x="56" y="497"/>
                </a:cubicBezTo>
                <a:cubicBezTo>
                  <a:pt x="23" y="508"/>
                  <a:pt x="0" y="539"/>
                  <a:pt x="0" y="574"/>
                </a:cubicBezTo>
                <a:cubicBezTo>
                  <a:pt x="0" y="610"/>
                  <a:pt x="23" y="641"/>
                  <a:pt x="56" y="652"/>
                </a:cubicBezTo>
                <a:cubicBezTo>
                  <a:pt x="492" y="797"/>
                  <a:pt x="492" y="797"/>
                  <a:pt x="492" y="797"/>
                </a:cubicBezTo>
                <a:cubicBezTo>
                  <a:pt x="492" y="1230"/>
                  <a:pt x="492" y="1230"/>
                  <a:pt x="492" y="1230"/>
                </a:cubicBezTo>
                <a:cubicBezTo>
                  <a:pt x="492" y="1252"/>
                  <a:pt x="500" y="1272"/>
                  <a:pt x="515" y="1288"/>
                </a:cubicBezTo>
                <a:cubicBezTo>
                  <a:pt x="530" y="1302"/>
                  <a:pt x="875" y="1639"/>
                  <a:pt x="1556" y="1639"/>
                </a:cubicBezTo>
                <a:cubicBezTo>
                  <a:pt x="1804" y="1639"/>
                  <a:pt x="2036" y="1595"/>
                  <a:pt x="2244" y="1507"/>
                </a:cubicBezTo>
                <a:cubicBezTo>
                  <a:pt x="2285" y="1489"/>
                  <a:pt x="2305" y="1441"/>
                  <a:pt x="2287" y="1399"/>
                </a:cubicBezTo>
                <a:cubicBezTo>
                  <a:pt x="2270" y="1358"/>
                  <a:pt x="2222" y="1338"/>
                  <a:pt x="2180" y="1356"/>
                </a:cubicBezTo>
                <a:cubicBezTo>
                  <a:pt x="1992" y="1435"/>
                  <a:pt x="1782" y="1475"/>
                  <a:pt x="1557" y="1475"/>
                </a:cubicBezTo>
                <a:cubicBezTo>
                  <a:pt x="1238" y="1475"/>
                  <a:pt x="1004" y="1393"/>
                  <a:pt x="863" y="1324"/>
                </a:cubicBezTo>
                <a:cubicBezTo>
                  <a:pt x="759" y="1272"/>
                  <a:pt x="689" y="1221"/>
                  <a:pt x="656" y="1193"/>
                </a:cubicBezTo>
                <a:cubicBezTo>
                  <a:pt x="656" y="852"/>
                  <a:pt x="656" y="852"/>
                  <a:pt x="656" y="852"/>
                </a:cubicBezTo>
                <a:cubicBezTo>
                  <a:pt x="1531" y="1144"/>
                  <a:pt x="1531" y="1144"/>
                  <a:pt x="1531" y="1144"/>
                </a:cubicBezTo>
                <a:cubicBezTo>
                  <a:pt x="1539" y="1146"/>
                  <a:pt x="1548" y="1148"/>
                  <a:pt x="1557" y="1148"/>
                </a:cubicBezTo>
                <a:cubicBezTo>
                  <a:pt x="1565" y="1148"/>
                  <a:pt x="1574" y="1146"/>
                  <a:pt x="1583" y="1144"/>
                </a:cubicBezTo>
                <a:cubicBezTo>
                  <a:pt x="2458" y="852"/>
                  <a:pt x="2458" y="852"/>
                  <a:pt x="2458" y="852"/>
                </a:cubicBezTo>
                <a:cubicBezTo>
                  <a:pt x="2458" y="998"/>
                  <a:pt x="2458" y="998"/>
                  <a:pt x="2458" y="998"/>
                </a:cubicBezTo>
                <a:cubicBezTo>
                  <a:pt x="2362" y="1032"/>
                  <a:pt x="2294" y="1123"/>
                  <a:pt x="2294" y="1230"/>
                </a:cubicBezTo>
                <a:cubicBezTo>
                  <a:pt x="2294" y="1330"/>
                  <a:pt x="2354" y="1416"/>
                  <a:pt x="2440" y="1454"/>
                </a:cubicBezTo>
                <a:cubicBezTo>
                  <a:pt x="2296" y="2029"/>
                  <a:pt x="2296" y="2029"/>
                  <a:pt x="2296" y="2029"/>
                </a:cubicBezTo>
                <a:cubicBezTo>
                  <a:pt x="2290" y="2053"/>
                  <a:pt x="2296" y="2080"/>
                  <a:pt x="2311" y="2099"/>
                </a:cubicBezTo>
                <a:cubicBezTo>
                  <a:pt x="2327" y="2119"/>
                  <a:pt x="2351" y="2131"/>
                  <a:pt x="2376" y="2131"/>
                </a:cubicBezTo>
                <a:cubicBezTo>
                  <a:pt x="2704" y="2131"/>
                  <a:pt x="2704" y="2131"/>
                  <a:pt x="2704" y="2131"/>
                </a:cubicBezTo>
                <a:cubicBezTo>
                  <a:pt x="2729" y="2131"/>
                  <a:pt x="2753" y="2119"/>
                  <a:pt x="2768" y="2099"/>
                </a:cubicBezTo>
                <a:cubicBezTo>
                  <a:pt x="2784" y="2080"/>
                  <a:pt x="2789" y="2053"/>
                  <a:pt x="2783" y="2029"/>
                </a:cubicBezTo>
                <a:cubicBezTo>
                  <a:pt x="2639" y="1454"/>
                  <a:pt x="2639" y="1454"/>
                  <a:pt x="2639" y="1454"/>
                </a:cubicBezTo>
                <a:cubicBezTo>
                  <a:pt x="2725" y="1416"/>
                  <a:pt x="2785" y="1330"/>
                  <a:pt x="2785" y="1230"/>
                </a:cubicBezTo>
                <a:cubicBezTo>
                  <a:pt x="2785" y="1123"/>
                  <a:pt x="2717" y="1032"/>
                  <a:pt x="2622" y="998"/>
                </a:cubicBezTo>
                <a:cubicBezTo>
                  <a:pt x="2622" y="797"/>
                  <a:pt x="2622" y="797"/>
                  <a:pt x="2622" y="797"/>
                </a:cubicBezTo>
                <a:cubicBezTo>
                  <a:pt x="3057" y="652"/>
                  <a:pt x="3057" y="652"/>
                  <a:pt x="3057" y="652"/>
                </a:cubicBezTo>
                <a:cubicBezTo>
                  <a:pt x="3091" y="641"/>
                  <a:pt x="3113" y="610"/>
                  <a:pt x="3113" y="574"/>
                </a:cubicBezTo>
                <a:cubicBezTo>
                  <a:pt x="3113" y="539"/>
                  <a:pt x="3091" y="508"/>
                  <a:pt x="3057" y="497"/>
                </a:cubicBezTo>
                <a:close/>
                <a:moveTo>
                  <a:pt x="2540" y="1148"/>
                </a:moveTo>
                <a:cubicBezTo>
                  <a:pt x="2585" y="1148"/>
                  <a:pt x="2621" y="1184"/>
                  <a:pt x="2621" y="1230"/>
                </a:cubicBezTo>
                <a:cubicBezTo>
                  <a:pt x="2621" y="1275"/>
                  <a:pt x="2585" y="1312"/>
                  <a:pt x="2540" y="1312"/>
                </a:cubicBezTo>
                <a:cubicBezTo>
                  <a:pt x="2494" y="1312"/>
                  <a:pt x="2458" y="1275"/>
                  <a:pt x="2458" y="1230"/>
                </a:cubicBezTo>
                <a:cubicBezTo>
                  <a:pt x="2458" y="1184"/>
                  <a:pt x="2494" y="1148"/>
                  <a:pt x="2540" y="1148"/>
                </a:cubicBezTo>
                <a:close/>
                <a:moveTo>
                  <a:pt x="2481" y="1967"/>
                </a:moveTo>
                <a:cubicBezTo>
                  <a:pt x="2540" y="1731"/>
                  <a:pt x="2540" y="1731"/>
                  <a:pt x="2540" y="1731"/>
                </a:cubicBezTo>
                <a:cubicBezTo>
                  <a:pt x="2599" y="1967"/>
                  <a:pt x="2599" y="1967"/>
                  <a:pt x="2599" y="1967"/>
                </a:cubicBezTo>
                <a:cubicBezTo>
                  <a:pt x="2481" y="1967"/>
                  <a:pt x="2481" y="1967"/>
                  <a:pt x="2481" y="1967"/>
                </a:cubicBezTo>
                <a:close/>
                <a:moveTo>
                  <a:pt x="2533" y="654"/>
                </a:moveTo>
                <a:cubicBezTo>
                  <a:pt x="1570" y="493"/>
                  <a:pt x="1570" y="493"/>
                  <a:pt x="1570" y="493"/>
                </a:cubicBezTo>
                <a:cubicBezTo>
                  <a:pt x="1525" y="486"/>
                  <a:pt x="1483" y="516"/>
                  <a:pt x="1476" y="561"/>
                </a:cubicBezTo>
                <a:cubicBezTo>
                  <a:pt x="1469" y="605"/>
                  <a:pt x="1499" y="648"/>
                  <a:pt x="1543" y="655"/>
                </a:cubicBezTo>
                <a:cubicBezTo>
                  <a:pt x="2201" y="765"/>
                  <a:pt x="2201" y="765"/>
                  <a:pt x="2201" y="765"/>
                </a:cubicBezTo>
                <a:cubicBezTo>
                  <a:pt x="1557" y="979"/>
                  <a:pt x="1557" y="979"/>
                  <a:pt x="1557" y="979"/>
                </a:cubicBezTo>
                <a:cubicBezTo>
                  <a:pt x="341" y="574"/>
                  <a:pt x="341" y="574"/>
                  <a:pt x="341" y="574"/>
                </a:cubicBezTo>
                <a:cubicBezTo>
                  <a:pt x="1557" y="169"/>
                  <a:pt x="1557" y="169"/>
                  <a:pt x="1557" y="169"/>
                </a:cubicBezTo>
                <a:cubicBezTo>
                  <a:pt x="2772" y="574"/>
                  <a:pt x="2772" y="574"/>
                  <a:pt x="2772" y="574"/>
                </a:cubicBezTo>
                <a:cubicBezTo>
                  <a:pt x="2533" y="654"/>
                  <a:pt x="2533" y="654"/>
                  <a:pt x="2533" y="654"/>
                </a:cubicBezTo>
                <a:close/>
                <a:moveTo>
                  <a:pt x="2533" y="654"/>
                </a:moveTo>
                <a:cubicBezTo>
                  <a:pt x="2533" y="654"/>
                  <a:pt x="2533" y="654"/>
                  <a:pt x="2533" y="654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1837" y="1604867"/>
            <a:ext cx="3394996" cy="2116741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rtlCol="false" tIns="45720" lIns="91440" bIns="45720" rIns="91440" anchorCtr="false" vert="horz" wrap="square">
            <a:noAutofit/>
          </a:bodyPr>
          <a:lstStyle/>
          <a:p>
            <a:pPr algn="ctr">
              <a:defRPr/>
            </a:pPr>
            <a:r>
              <a:rPr lang="en-US" sz="294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>
            <a:off x="4376738" y="3721608"/>
            <a:ext cx="3394996" cy="2116741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7771733" y="1604867"/>
            <a:ext cx="3394996" cy="2116741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r="0" t="7901" b="7901"/>
          <a:stretch>
            <a:fillRect/>
          </a:stretch>
        </p:blipFill>
        <p:spPr>
          <a:xfrm rot="0">
            <a:off x="981837" y="3694465"/>
            <a:ext cx="3394942" cy="21438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r="0" t="7901" b="7901"/>
          <a:stretch>
            <a:fillRect/>
          </a:stretch>
        </p:blipFill>
        <p:spPr>
          <a:xfrm rot="0">
            <a:off x="4376812" y="1577730"/>
            <a:ext cx="3394942" cy="21438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r="0" t="2638" b="2638"/>
          <a:stretch>
            <a:fillRect/>
          </a:stretch>
        </p:blipFill>
        <p:spPr>
          <a:xfrm rot="0">
            <a:off x="7771733" y="3721608"/>
            <a:ext cx="3394942" cy="214386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9" id="9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0" id="10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1" id="11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2" id="12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3" id="13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4" id="14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15" id="15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16" id="16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17" id="17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18" id="18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19" id="19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0" id="20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1" id="21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2" id="22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3" id="23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AutoShape 24" id="24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name="AutoShape 25" id="25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name="AutoShape 26" id="26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name="AutoShape 27" id="27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name="AutoShape 28" id="28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name="TextBox 29" id="29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  <a:ln/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学科布局及优势领域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1837" y="1604867"/>
            <a:ext cx="3394996" cy="490334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学科门类齐全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0562" y="2039620"/>
            <a:ext cx="3286271" cy="1654845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南京农业大学拥有农学、理学、工学、经济学、管理学、医学、文学、法学、教育学、艺术学等多学科门类。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76833" y="3748751"/>
            <a:ext cx="3394996" cy="490334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优势领域突出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85558" y="4183504"/>
            <a:ext cx="3286271" cy="1654845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在农业科学、植物保护、动物科学、农业工程、食品科学等领域具有显著优势。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71733" y="1604867"/>
            <a:ext cx="3394996" cy="490334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true" sz="2025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学科交叉融合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80459" y="2039620"/>
            <a:ext cx="3286271" cy="1654845"/>
          </a:xfrm>
          <a:prstGeom prst="rect">
            <a:avLst/>
          </a:prstGeom>
          <a:ln/>
        </p:spPr>
        <p:txBody>
          <a:bodyPr anchor="ctr" rtlCol="false" lIns="66008" rIns="66008" tIns="33052" bIns="33052" anchorCtr="true" vert="horz" wrap="square">
            <a:normAutofit/>
          </a:bodyPr>
          <a:lstStyle/>
          <a:p>
            <a:pPr algn="l">
              <a:lnSpc>
                <a:spcPct val="187000"/>
              </a:lnSpc>
            </a:pPr>
            <a:r>
              <a:rPr lang="en-US" sz="1500">
                <a:solidFill>
                  <a:srgbClr val="FFFD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注重学科间的交叉融合，培育新兴学科和交叉学科，提高学科整体水平和竞争力。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002A26"/>
      </a:lt1>
      <a:dk2>
        <a:srgbClr val="D9FFFA"/>
      </a:dk2>
      <a:lt2>
        <a:srgbClr val="000000"/>
      </a:lt2>
      <a:accent1>
        <a:srgbClr val="00BEA8"/>
      </a:accent1>
      <a:accent2>
        <a:srgbClr val="00A5B2"/>
      </a:accent2>
      <a:accent3>
        <a:srgbClr val="00657D"/>
      </a:accent3>
      <a:accent4>
        <a:srgbClr val="05DD68"/>
      </a:accent4>
      <a:accent5>
        <a:srgbClr val="5DE88C"/>
      </a:accent5>
      <a:accent6>
        <a:srgbClr val="6BAF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